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7" r:id="rId3"/>
  </p:sldMasterIdLst>
  <p:notesMasterIdLst>
    <p:notesMasterId r:id="rId38"/>
  </p:notesMasterIdLst>
  <p:sldIdLst>
    <p:sldId id="2076137169" r:id="rId4"/>
    <p:sldId id="2076137170" r:id="rId5"/>
    <p:sldId id="2076137179" r:id="rId6"/>
    <p:sldId id="2076137176" r:id="rId7"/>
    <p:sldId id="2076137171" r:id="rId8"/>
    <p:sldId id="2076137173" r:id="rId9"/>
    <p:sldId id="2076137174" r:id="rId10"/>
    <p:sldId id="292" r:id="rId11"/>
    <p:sldId id="2076137177" r:id="rId12"/>
    <p:sldId id="2076137178" r:id="rId13"/>
    <p:sldId id="485" r:id="rId14"/>
    <p:sldId id="2076137172" r:id="rId15"/>
    <p:sldId id="2076137175" r:id="rId16"/>
    <p:sldId id="256" r:id="rId17"/>
    <p:sldId id="257" r:id="rId18"/>
    <p:sldId id="258" r:id="rId19"/>
    <p:sldId id="260" r:id="rId20"/>
    <p:sldId id="259" r:id="rId21"/>
    <p:sldId id="266" r:id="rId22"/>
    <p:sldId id="261" r:id="rId23"/>
    <p:sldId id="262" r:id="rId24"/>
    <p:sldId id="263" r:id="rId25"/>
    <p:sldId id="264" r:id="rId26"/>
    <p:sldId id="267" r:id="rId27"/>
    <p:sldId id="265" r:id="rId28"/>
    <p:sldId id="268" r:id="rId29"/>
    <p:sldId id="269" r:id="rId30"/>
    <p:sldId id="10798" r:id="rId31"/>
    <p:sldId id="10891" r:id="rId32"/>
    <p:sldId id="2076137166" r:id="rId33"/>
    <p:sldId id="2076137167" r:id="rId34"/>
    <p:sldId id="10854" r:id="rId35"/>
    <p:sldId id="8372" r:id="rId36"/>
    <p:sldId id="20761371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ABAF1-DD76-4AAE-AD4C-E73BEE743467}" v="35" dt="2019-11-18T16:51:41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1" autoAdjust="0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13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prian Jichici" userId="22dcb7a41c89b7c6" providerId="LiveId" clId="{2B4ABAF1-DD76-4AAE-AD4C-E73BEE743467}"/>
    <pc:docChg chg="undo custSel addSld delSld modSld sldOrd">
      <pc:chgData name="Ciprian Jichici" userId="22dcb7a41c89b7c6" providerId="LiveId" clId="{2B4ABAF1-DD76-4AAE-AD4C-E73BEE743467}" dt="2019-11-18T16:55:21.401" v="1754" actId="20577"/>
      <pc:docMkLst>
        <pc:docMk/>
      </pc:docMkLst>
      <pc:sldChg chg="modSp">
        <pc:chgData name="Ciprian Jichici" userId="22dcb7a41c89b7c6" providerId="LiveId" clId="{2B4ABAF1-DD76-4AAE-AD4C-E73BEE743467}" dt="2019-11-18T15:53:42.463" v="6" actId="20577"/>
        <pc:sldMkLst>
          <pc:docMk/>
          <pc:sldMk cId="1491839811" sldId="256"/>
        </pc:sldMkLst>
        <pc:spChg chg="mod">
          <ac:chgData name="Ciprian Jichici" userId="22dcb7a41c89b7c6" providerId="LiveId" clId="{2B4ABAF1-DD76-4AAE-AD4C-E73BEE743467}" dt="2019-11-18T15:53:42.463" v="6" actId="20577"/>
          <ac:spMkLst>
            <pc:docMk/>
            <pc:sldMk cId="1491839811" sldId="256"/>
            <ac:spMk id="2" creationId="{9CE1DF59-D636-1D4A-94D6-576F022B9B1E}"/>
          </ac:spMkLst>
        </pc:spChg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1934785398" sldId="269"/>
        </pc:sldMkLst>
      </pc:sldChg>
      <pc:sldChg chg="modSp add setBg">
        <pc:chgData name="Ciprian Jichici" userId="22dcb7a41c89b7c6" providerId="LiveId" clId="{2B4ABAF1-DD76-4AAE-AD4C-E73BEE743467}" dt="2019-11-18T16:07:43.009" v="610" actId="108"/>
        <pc:sldMkLst>
          <pc:docMk/>
          <pc:sldMk cId="1715822724" sldId="292"/>
        </pc:sldMkLst>
        <pc:spChg chg="mod">
          <ac:chgData name="Ciprian Jichici" userId="22dcb7a41c89b7c6" providerId="LiveId" clId="{2B4ABAF1-DD76-4AAE-AD4C-E73BEE743467}" dt="2019-11-18T16:07:43.009" v="610" actId="108"/>
          <ac:spMkLst>
            <pc:docMk/>
            <pc:sldMk cId="1715822724" sldId="292"/>
            <ac:spMk id="2" creationId="{86D46213-0EEA-4EE6-AAC1-2CC3B2967C1E}"/>
          </ac:spMkLst>
        </pc:spChg>
        <pc:spChg chg="mod">
          <ac:chgData name="Ciprian Jichici" userId="22dcb7a41c89b7c6" providerId="LiveId" clId="{2B4ABAF1-DD76-4AAE-AD4C-E73BEE743467}" dt="2019-11-18T16:07:19.460" v="608" actId="207"/>
          <ac:spMkLst>
            <pc:docMk/>
            <pc:sldMk cId="1715822724" sldId="292"/>
            <ac:spMk id="4" creationId="{5FC9659D-F2FD-4553-A082-BFBE72A5BEDD}"/>
          </ac:spMkLst>
        </pc:spChg>
        <pc:spChg chg="mod">
          <ac:chgData name="Ciprian Jichici" userId="22dcb7a41c89b7c6" providerId="LiveId" clId="{2B4ABAF1-DD76-4AAE-AD4C-E73BEE743467}" dt="2019-11-18T16:07:02.792" v="605" actId="1076"/>
          <ac:spMkLst>
            <pc:docMk/>
            <pc:sldMk cId="1715822724" sldId="292"/>
            <ac:spMk id="5" creationId="{8BA7FAD9-09E8-4022-A12E-1075AA2C2F7B}"/>
          </ac:spMkLst>
        </pc:spChg>
      </pc:sldChg>
      <pc:sldChg chg="add del">
        <pc:chgData name="Ciprian Jichici" userId="22dcb7a41c89b7c6" providerId="LiveId" clId="{2B4ABAF1-DD76-4AAE-AD4C-E73BEE743467}" dt="2019-11-18T16:09:00.343" v="613"/>
        <pc:sldMkLst>
          <pc:docMk/>
          <pc:sldMk cId="396805241" sldId="485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3902555176" sldId="8372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2478109689" sldId="10798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1429752505" sldId="10854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485268442" sldId="10891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4085151523" sldId="2076137166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1584240355" sldId="2076137167"/>
        </pc:sldMkLst>
      </pc:sldChg>
      <pc:sldChg chg="add">
        <pc:chgData name="Ciprian Jichici" userId="22dcb7a41c89b7c6" providerId="LiveId" clId="{2B4ABAF1-DD76-4AAE-AD4C-E73BEE743467}" dt="2019-11-18T15:53:53.132" v="7"/>
        <pc:sldMkLst>
          <pc:docMk/>
          <pc:sldMk cId="2716832069" sldId="2076137168"/>
        </pc:sldMkLst>
      </pc:sldChg>
      <pc:sldChg chg="addSp delSp modSp add ord">
        <pc:chgData name="Ciprian Jichici" userId="22dcb7a41c89b7c6" providerId="LiveId" clId="{2B4ABAF1-DD76-4AAE-AD4C-E73BEE743467}" dt="2019-11-18T15:59:44.637" v="112" actId="478"/>
        <pc:sldMkLst>
          <pc:docMk/>
          <pc:sldMk cId="3289697355" sldId="2076137169"/>
        </pc:sldMkLst>
        <pc:spChg chg="mod">
          <ac:chgData name="Ciprian Jichici" userId="22dcb7a41c89b7c6" providerId="LiveId" clId="{2B4ABAF1-DD76-4AAE-AD4C-E73BEE743467}" dt="2019-11-18T15:59:43.339" v="110" actId="113"/>
          <ac:spMkLst>
            <pc:docMk/>
            <pc:sldMk cId="3289697355" sldId="2076137169"/>
            <ac:spMk id="2" creationId="{7BE4E862-C0F9-45BB-8111-4652686C2641}"/>
          </ac:spMkLst>
        </pc:spChg>
        <pc:spChg chg="add del mod">
          <ac:chgData name="Ciprian Jichici" userId="22dcb7a41c89b7c6" providerId="LiveId" clId="{2B4ABAF1-DD76-4AAE-AD4C-E73BEE743467}" dt="2019-11-18T15:59:44.637" v="112" actId="478"/>
          <ac:spMkLst>
            <pc:docMk/>
            <pc:sldMk cId="3289697355" sldId="2076137169"/>
            <ac:spMk id="3" creationId="{3F2A2C66-9DF0-423F-84C3-EA7065C6CE24}"/>
          </ac:spMkLst>
        </pc:spChg>
        <pc:spChg chg="add del mod">
          <ac:chgData name="Ciprian Jichici" userId="22dcb7a41c89b7c6" providerId="LiveId" clId="{2B4ABAF1-DD76-4AAE-AD4C-E73BEE743467}" dt="2019-11-18T15:59:44.637" v="112" actId="478"/>
          <ac:spMkLst>
            <pc:docMk/>
            <pc:sldMk cId="3289697355" sldId="2076137169"/>
            <ac:spMk id="5" creationId="{8DF8F275-656F-47B7-A1C6-B039FD351091}"/>
          </ac:spMkLst>
        </pc:spChg>
      </pc:sldChg>
      <pc:sldChg chg="addSp delSp modSp add modTransition">
        <pc:chgData name="Ciprian Jichici" userId="22dcb7a41c89b7c6" providerId="LiveId" clId="{2B4ABAF1-DD76-4AAE-AD4C-E73BEE743467}" dt="2019-11-18T16:01:12.956" v="341" actId="20577"/>
        <pc:sldMkLst>
          <pc:docMk/>
          <pc:sldMk cId="215157950" sldId="2076137170"/>
        </pc:sldMkLst>
        <pc:spChg chg="add del mod">
          <ac:chgData name="Ciprian Jichici" userId="22dcb7a41c89b7c6" providerId="LiveId" clId="{2B4ABAF1-DD76-4AAE-AD4C-E73BEE743467}" dt="2019-11-18T16:01:12.956" v="341" actId="20577"/>
          <ac:spMkLst>
            <pc:docMk/>
            <pc:sldMk cId="215157950" sldId="2076137170"/>
            <ac:spMk id="2" creationId="{D506C57F-FCF5-4FAE-982B-1D4DA0695902}"/>
          </ac:spMkLst>
        </pc:spChg>
        <pc:spChg chg="add del">
          <ac:chgData name="Ciprian Jichici" userId="22dcb7a41c89b7c6" providerId="LiveId" clId="{2B4ABAF1-DD76-4AAE-AD4C-E73BEE743467}" dt="2019-11-18T15:59:50.866" v="113" actId="478"/>
          <ac:spMkLst>
            <pc:docMk/>
            <pc:sldMk cId="215157950" sldId="2076137170"/>
            <ac:spMk id="3" creationId="{D8AF3494-51A7-48A0-80D9-1E3FA8BC361A}"/>
          </ac:spMkLst>
        </pc:spChg>
        <pc:spChg chg="add del mod">
          <ac:chgData name="Ciprian Jichici" userId="22dcb7a41c89b7c6" providerId="LiveId" clId="{2B4ABAF1-DD76-4AAE-AD4C-E73BEE743467}" dt="2019-11-18T15:58:46.740" v="93"/>
          <ac:spMkLst>
            <pc:docMk/>
            <pc:sldMk cId="215157950" sldId="2076137170"/>
            <ac:spMk id="4" creationId="{483A8D73-F797-4F8D-A515-1267558F7626}"/>
          </ac:spMkLst>
        </pc:spChg>
        <pc:spChg chg="add del mod">
          <ac:chgData name="Ciprian Jichici" userId="22dcb7a41c89b7c6" providerId="LiveId" clId="{2B4ABAF1-DD76-4AAE-AD4C-E73BEE743467}" dt="2019-11-18T15:58:46.740" v="93"/>
          <ac:spMkLst>
            <pc:docMk/>
            <pc:sldMk cId="215157950" sldId="2076137170"/>
            <ac:spMk id="5" creationId="{B6AC641B-DC9E-4F72-A83E-F06ECC583409}"/>
          </ac:spMkLst>
        </pc:spChg>
      </pc:sldChg>
      <pc:sldChg chg="modSp add">
        <pc:chgData name="Ciprian Jichici" userId="22dcb7a41c89b7c6" providerId="LiveId" clId="{2B4ABAF1-DD76-4AAE-AD4C-E73BEE743467}" dt="2019-11-18T16:02:26.812" v="504" actId="20577"/>
        <pc:sldMkLst>
          <pc:docMk/>
          <pc:sldMk cId="1183140861" sldId="2076137171"/>
        </pc:sldMkLst>
        <pc:spChg chg="mod">
          <ac:chgData name="Ciprian Jichici" userId="22dcb7a41c89b7c6" providerId="LiveId" clId="{2B4ABAF1-DD76-4AAE-AD4C-E73BEE743467}" dt="2019-11-18T16:02:26.812" v="504" actId="20577"/>
          <ac:spMkLst>
            <pc:docMk/>
            <pc:sldMk cId="1183140861" sldId="2076137171"/>
            <ac:spMk id="2" creationId="{D506C57F-FCF5-4FAE-982B-1D4DA0695902}"/>
          </ac:spMkLst>
        </pc:spChg>
      </pc:sldChg>
      <pc:sldChg chg="modSp add ord">
        <pc:chgData name="Ciprian Jichici" userId="22dcb7a41c89b7c6" providerId="LiveId" clId="{2B4ABAF1-DD76-4AAE-AD4C-E73BEE743467}" dt="2019-11-18T16:09:39.846" v="644" actId="20577"/>
        <pc:sldMkLst>
          <pc:docMk/>
          <pc:sldMk cId="535672757" sldId="2076137172"/>
        </pc:sldMkLst>
        <pc:spChg chg="mod">
          <ac:chgData name="Ciprian Jichici" userId="22dcb7a41c89b7c6" providerId="LiveId" clId="{2B4ABAF1-DD76-4AAE-AD4C-E73BEE743467}" dt="2019-11-18T16:09:39.846" v="644" actId="20577"/>
          <ac:spMkLst>
            <pc:docMk/>
            <pc:sldMk cId="535672757" sldId="2076137172"/>
            <ac:spMk id="2" creationId="{9CE1DF59-D636-1D4A-94D6-576F022B9B1E}"/>
          </ac:spMkLst>
        </pc:spChg>
      </pc:sldChg>
      <pc:sldChg chg="modSp add">
        <pc:chgData name="Ciprian Jichici" userId="22dcb7a41c89b7c6" providerId="LiveId" clId="{2B4ABAF1-DD76-4AAE-AD4C-E73BEE743467}" dt="2019-11-18T16:03:50.723" v="592" actId="20577"/>
        <pc:sldMkLst>
          <pc:docMk/>
          <pc:sldMk cId="4195166459" sldId="2076137173"/>
        </pc:sldMkLst>
        <pc:spChg chg="mod">
          <ac:chgData name="Ciprian Jichici" userId="22dcb7a41c89b7c6" providerId="LiveId" clId="{2B4ABAF1-DD76-4AAE-AD4C-E73BEE743467}" dt="2019-11-18T16:03:50.723" v="592" actId="20577"/>
          <ac:spMkLst>
            <pc:docMk/>
            <pc:sldMk cId="4195166459" sldId="2076137173"/>
            <ac:spMk id="2" creationId="{D506C57F-FCF5-4FAE-982B-1D4DA0695902}"/>
          </ac:spMkLst>
        </pc:spChg>
      </pc:sldChg>
      <pc:sldChg chg="addSp delSp modSp add">
        <pc:chgData name="Ciprian Jichici" userId="22dcb7a41c89b7c6" providerId="LiveId" clId="{2B4ABAF1-DD76-4AAE-AD4C-E73BEE743467}" dt="2019-11-18T16:05:56.985" v="602" actId="1076"/>
        <pc:sldMkLst>
          <pc:docMk/>
          <pc:sldMk cId="3093184706" sldId="2076137174"/>
        </pc:sldMkLst>
        <pc:spChg chg="del">
          <ac:chgData name="Ciprian Jichici" userId="22dcb7a41c89b7c6" providerId="LiveId" clId="{2B4ABAF1-DD76-4AAE-AD4C-E73BEE743467}" dt="2019-11-18T16:05:29.179" v="594"/>
          <ac:spMkLst>
            <pc:docMk/>
            <pc:sldMk cId="3093184706" sldId="2076137174"/>
            <ac:spMk id="2" creationId="{DEB572BA-E71F-4EBC-9EEE-62EEA0A47544}"/>
          </ac:spMkLst>
        </pc:spChg>
        <pc:spChg chg="del">
          <ac:chgData name="Ciprian Jichici" userId="22dcb7a41c89b7c6" providerId="LiveId" clId="{2B4ABAF1-DD76-4AAE-AD4C-E73BEE743467}" dt="2019-11-18T16:05:35.724" v="597" actId="478"/>
          <ac:spMkLst>
            <pc:docMk/>
            <pc:sldMk cId="3093184706" sldId="2076137174"/>
            <ac:spMk id="3" creationId="{E368E5C9-FAA8-4619-B821-AE09652439CA}"/>
          </ac:spMkLst>
        </pc:spChg>
        <pc:picChg chg="add mod">
          <ac:chgData name="Ciprian Jichici" userId="22dcb7a41c89b7c6" providerId="LiveId" clId="{2B4ABAF1-DD76-4AAE-AD4C-E73BEE743467}" dt="2019-11-18T16:05:56.985" v="602" actId="1076"/>
          <ac:picMkLst>
            <pc:docMk/>
            <pc:sldMk cId="3093184706" sldId="2076137174"/>
            <ac:picMk id="5" creationId="{812E2EE4-C3CF-4642-B77D-F9D22D650D11}"/>
          </ac:picMkLst>
        </pc:picChg>
      </pc:sldChg>
      <pc:sldChg chg="add">
        <pc:chgData name="Ciprian Jichici" userId="22dcb7a41c89b7c6" providerId="LiveId" clId="{2B4ABAF1-DD76-4AAE-AD4C-E73BEE743467}" dt="2019-11-18T16:09:24.200" v="614"/>
        <pc:sldMkLst>
          <pc:docMk/>
          <pc:sldMk cId="786653367" sldId="2076137175"/>
        </pc:sldMkLst>
      </pc:sldChg>
      <pc:sldChg chg="modSp add ord">
        <pc:chgData name="Ciprian Jichici" userId="22dcb7a41c89b7c6" providerId="LiveId" clId="{2B4ABAF1-DD76-4AAE-AD4C-E73BEE743467}" dt="2019-11-18T16:15:43.122" v="763" actId="20577"/>
        <pc:sldMkLst>
          <pc:docMk/>
          <pc:sldMk cId="2405389695" sldId="2076137176"/>
        </pc:sldMkLst>
        <pc:spChg chg="mod">
          <ac:chgData name="Ciprian Jichici" userId="22dcb7a41c89b7c6" providerId="LiveId" clId="{2B4ABAF1-DD76-4AAE-AD4C-E73BEE743467}" dt="2019-11-18T16:15:43.122" v="763" actId="20577"/>
          <ac:spMkLst>
            <pc:docMk/>
            <pc:sldMk cId="2405389695" sldId="2076137176"/>
            <ac:spMk id="2" creationId="{D506C57F-FCF5-4FAE-982B-1D4DA0695902}"/>
          </ac:spMkLst>
        </pc:spChg>
      </pc:sldChg>
      <pc:sldChg chg="modSp add">
        <pc:chgData name="Ciprian Jichici" userId="22dcb7a41c89b7c6" providerId="LiveId" clId="{2B4ABAF1-DD76-4AAE-AD4C-E73BEE743467}" dt="2019-11-18T16:19:18.435" v="830" actId="1076"/>
        <pc:sldMkLst>
          <pc:docMk/>
          <pc:sldMk cId="4090463751" sldId="2076137177"/>
        </pc:sldMkLst>
        <pc:spChg chg="mod">
          <ac:chgData name="Ciprian Jichici" userId="22dcb7a41c89b7c6" providerId="LiveId" clId="{2B4ABAF1-DD76-4AAE-AD4C-E73BEE743467}" dt="2019-11-18T16:19:18.435" v="830" actId="1076"/>
          <ac:spMkLst>
            <pc:docMk/>
            <pc:sldMk cId="4090463751" sldId="2076137177"/>
            <ac:spMk id="3" creationId="{3066B025-A31A-234A-9DAA-0A0BCB707EBC}"/>
          </ac:spMkLst>
        </pc:spChg>
      </pc:sldChg>
      <pc:sldChg chg="modSp add">
        <pc:chgData name="Ciprian Jichici" userId="22dcb7a41c89b7c6" providerId="LiveId" clId="{2B4ABAF1-DD76-4AAE-AD4C-E73BEE743467}" dt="2019-11-18T16:22:24.113" v="1374" actId="20577"/>
        <pc:sldMkLst>
          <pc:docMk/>
          <pc:sldMk cId="10105652" sldId="2076137178"/>
        </pc:sldMkLst>
        <pc:spChg chg="mod">
          <ac:chgData name="Ciprian Jichici" userId="22dcb7a41c89b7c6" providerId="LiveId" clId="{2B4ABAF1-DD76-4AAE-AD4C-E73BEE743467}" dt="2019-11-18T16:22:24.113" v="1374" actId="20577"/>
          <ac:spMkLst>
            <pc:docMk/>
            <pc:sldMk cId="10105652" sldId="2076137178"/>
            <ac:spMk id="2" creationId="{D506C57F-FCF5-4FAE-982B-1D4DA0695902}"/>
          </ac:spMkLst>
        </pc:spChg>
      </pc:sldChg>
      <pc:sldChg chg="modSp add">
        <pc:chgData name="Ciprian Jichici" userId="22dcb7a41c89b7c6" providerId="LiveId" clId="{2B4ABAF1-DD76-4AAE-AD4C-E73BEE743467}" dt="2019-11-18T16:55:21.401" v="1754" actId="20577"/>
        <pc:sldMkLst>
          <pc:docMk/>
          <pc:sldMk cId="2676832892" sldId="2076137179"/>
        </pc:sldMkLst>
        <pc:spChg chg="mod">
          <ac:chgData name="Ciprian Jichici" userId="22dcb7a41c89b7c6" providerId="LiveId" clId="{2B4ABAF1-DD76-4AAE-AD4C-E73BEE743467}" dt="2019-11-18T16:55:21.401" v="1754" actId="20577"/>
          <ac:spMkLst>
            <pc:docMk/>
            <pc:sldMk cId="2676832892" sldId="2076137179"/>
            <ac:spMk id="2" creationId="{D506C57F-FCF5-4FAE-982B-1D4DA06959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A378D-4579-4F37-9887-ED6868E0900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1CF28-7354-4D6F-9B36-AC234416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1DAAB-5CB7-423F-BDB0-7B3B181FA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8600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50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7:55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20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Azure Machine Learning to deploy a model as a web service on Azure Kubernetes Service (AKS). Azure Kubernetes Service is good for high-scale production deployments. Use Azure Kubernetes service if you need one or more of the following capabilities: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Fast response time.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Autoscaling of the deployed service.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Hardware acceleration options such as GPU and field-programmable gate arrays (FPGA).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Azure Container Instances if one of the following conditions is true: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You need to quickly deploy and validate your model. You do not need to create ACI containers ahead of time. They are created as part of the deployment process.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You are testing a model that is under development.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7:55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66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FD16C-9B51-4AB9-AB46-DB7CE55933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5EC9-9A4F-E942-96B2-873F4052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900" y="2623738"/>
            <a:ext cx="9728200" cy="673497"/>
          </a:xfrm>
        </p:spPr>
        <p:txBody>
          <a:bodyPr anchor="b">
            <a:normAutofit/>
          </a:bodyPr>
          <a:lstStyle>
            <a:lvl1pPr algn="ctr">
              <a:defRPr sz="32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0D679-486F-E444-9325-8260A1A22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6044"/>
            <a:ext cx="9144000" cy="1046162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baseline="0">
                <a:solidFill>
                  <a:schemeClr val="accent2"/>
                </a:solidFill>
                <a:latin typeface="Montserrat Semi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35E91-A6E7-8243-9499-F8F31D82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PRESENTER NAME | EMAIL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79658-4538-444F-9A9F-9CB50468B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1948-8657-B149-97E1-93B89D65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514F8-7745-E84C-B889-7A7D48086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aseline="0">
                <a:solidFill>
                  <a:srgbClr val="0062A6"/>
                </a:solidFill>
                <a:latin typeface="Montserrat Semi" pitchFamily="2" charset="77"/>
              </a:defRPr>
            </a:lvl1pPr>
            <a:lvl2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7D8A6-B0DE-A947-9834-797293C1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A32C65-4C29-F746-9E05-63CAB5404A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94DE4-31EA-CD4F-A9CB-DDD581230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2108199"/>
            <a:ext cx="2628900" cy="4068764"/>
          </a:xfrm>
        </p:spPr>
        <p:txBody>
          <a:bodyPr vert="eaVert"/>
          <a:lstStyle>
            <a:lvl1pPr>
              <a:defRPr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74599-0643-8E42-926C-BB9A3DC15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108199"/>
            <a:ext cx="7734300" cy="4068763"/>
          </a:xfrm>
        </p:spPr>
        <p:txBody>
          <a:bodyPr vert="eaVert"/>
          <a:lstStyle>
            <a:lvl1pPr>
              <a:defRPr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>
              <a:defRPr sz="1500" cap="none" spc="0" baseline="0">
                <a:solidFill>
                  <a:srgbClr val="0062A6"/>
                </a:solidFill>
                <a:latin typeface="Montserrat Semi" pitchFamily="2" charset="77"/>
              </a:defRPr>
            </a:lvl2pPr>
            <a:lvl3pPr>
              <a:defRPr sz="1500" cap="none" spc="0" baseline="0">
                <a:solidFill>
                  <a:srgbClr val="0062A6"/>
                </a:solidFill>
                <a:latin typeface="Montserrat Semi" pitchFamily="2" charset="77"/>
              </a:defRPr>
            </a:lvl3pPr>
            <a:lvl4pPr>
              <a:defRPr sz="1500" cap="none" spc="0" baseline="0">
                <a:solidFill>
                  <a:srgbClr val="0062A6"/>
                </a:solidFill>
                <a:latin typeface="Montserrat Semi" pitchFamily="2" charset="77"/>
              </a:defRPr>
            </a:lvl4pPr>
            <a:lvl5pPr>
              <a:defRPr sz="1500" cap="none" spc="0" baseline="0">
                <a:solidFill>
                  <a:srgbClr val="0062A6"/>
                </a:solidFill>
                <a:latin typeface="Montserrat Semi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1DA43-368A-D040-ADAA-23038E8A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8871DD-710B-514F-843B-24BA04909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67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6DB9915-D43B-476C-B8A1-449F7E279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120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05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C9741-080B-4B46-A228-7DE7ECBD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A97A4-93B0-4E83-9F9F-E1114D78616F}"/>
              </a:ext>
            </a:extLst>
          </p:cNvPr>
          <p:cNvSpPr/>
          <p:nvPr userDrawn="1"/>
        </p:nvSpPr>
        <p:spPr bwMode="auto">
          <a:xfrm>
            <a:off x="0" y="1081315"/>
            <a:ext cx="12192000" cy="4468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6DB9915-D43B-476C-B8A1-449F7E279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150873"/>
            <a:ext cx="11025188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372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0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6DB9915-D43B-476C-B8A1-449F7E279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120095"/>
            <a:ext cx="11025188" cy="3693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05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C9741-080B-4B46-A228-7DE7ECBD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A97A4-93B0-4E83-9F9F-E1114D78616F}"/>
              </a:ext>
            </a:extLst>
          </p:cNvPr>
          <p:cNvSpPr/>
          <p:nvPr userDrawn="1"/>
        </p:nvSpPr>
        <p:spPr bwMode="auto">
          <a:xfrm>
            <a:off x="0" y="1081315"/>
            <a:ext cx="12192000" cy="4468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6DB9915-D43B-476C-B8A1-449F7E279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150873"/>
            <a:ext cx="11025188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372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0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FDE3-3283-47A8-9288-2DEE9BC9D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9532E-AD43-4A8F-BD1F-FF732869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DFD3D-34EC-4EE6-87F9-DCC1FDBE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F94F9-22D0-4247-AC30-59E8259F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DEAF-4DDE-4C0D-9192-E5A1EA8F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65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F9F3-B531-4789-8254-15FD7E8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4412-C90A-4682-87BC-9228FF27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FE421-8DA1-4DC4-8D2E-AC418AA9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C7E3-E838-41BC-89EE-2AA42AD8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05A0-6929-4DB0-A71E-F15EA397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03AF-B9BA-2140-A747-AFECC863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4113"/>
            <a:ext cx="10515600" cy="2852850"/>
          </a:xfrm>
        </p:spPr>
        <p:txBody>
          <a:bodyPr/>
          <a:lstStyle>
            <a:lvl1pPr>
              <a:defRPr cap="all" baseline="0">
                <a:solidFill>
                  <a:schemeClr val="accent2"/>
                </a:solidFill>
                <a:latin typeface="Montserrat Semi" pitchFamily="2" charset="77"/>
              </a:defRPr>
            </a:lvl1pPr>
            <a:lvl2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8A1F8-007A-F743-9E3C-8B1E6157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350E89-C3CC-464F-A434-E54DE525D9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BEABBE7-BBCE-1849-9B93-FACA262F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953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E827-588A-4C18-993B-DFD79CF7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3806-21A1-43F9-BEA2-FAAFCCFA7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8944-6644-47C5-8D56-9C078EE7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7A24-F282-44FC-B362-9F2BD05E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92761-0F6A-4A30-9B07-1AC974DC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7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DB4-D08E-4879-91AB-C24654D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A870-E40E-4B32-A725-51161E38F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A81C-3688-4327-B901-0E04BAA1A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4F87-75AB-46E0-8EFD-E9CE9744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C7C2C-5E46-4B08-90FA-96122824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5AD2-C123-45A7-BAE2-0B80EC02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41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B85A-CECA-46DE-8B02-F40B8611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E899-491B-4931-A1D0-C1DC96BA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DB61B-62A1-4F1C-9D22-F7C1894BA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82A92-5C34-412F-85BF-195A95D91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464C7-F654-4A24-A50B-909C67A57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4F3E7-F67E-482B-AF79-568C1F2A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8EDE4-22BC-4EB1-B550-EB0F3D14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A1C48-A3E7-4BEC-9508-527953D9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6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8516-36BA-4B3F-ABCD-DE857852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90BBB-7C8E-42D0-8CDC-56ED10FF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E9689-E156-411C-A37B-0C576BC3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945FA-6587-4E3D-83DC-64211F90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5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56CA5-3AC6-408F-8E3B-4F88076D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3B0B2-A04E-485D-B23A-FC7CC040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60054-D503-401A-A303-919F8958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8743-3889-497C-AE92-6D1D2F95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BE477-6B23-49A7-9EB5-1C759F0AD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BF179-0E09-4094-A0B9-394817549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0E49F-193E-44FC-A0D1-C11A74B4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4660A-007C-453D-BDB9-A5A2CCE0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55A47-6187-4226-9B46-2AC5DA9F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80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A567-430A-48A6-B73B-1D14C734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4ED02-B12E-418F-9421-BC3B0FFAC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2595B-89F4-48CD-BA55-DA9CF6281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16FB-10DC-4B3B-A2C1-20421D19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FEB90-99AE-4B14-BF7E-D7ABC875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E1504-19DE-4AE9-91A1-5BCBDFC8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64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3455-0D67-4984-89C0-F8D3D75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044C8-37CC-4B31-A161-5A4663442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CD20-EA56-40DE-AD43-BA2C70A3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6A13-40E7-43D6-A3D6-4F29BDA5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91E6A-ED91-410F-A046-DDAA407F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22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BE04A-E773-4215-B28E-0ED54912A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37EBD-EF16-432C-A4E4-A12C1F209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1A97-67E8-4383-A13A-44CAC0C4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5552-162E-48D7-923B-27493324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AD792-A032-46C7-BF63-784B8394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0D1B-6D76-B84C-9A36-0EEBEA673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690562"/>
          </a:xfrm>
        </p:spPr>
        <p:txBody>
          <a:bodyPr anchor="b">
            <a:normAutofit/>
          </a:bodyPr>
          <a:lstStyle>
            <a:lvl1pPr>
              <a:defRPr sz="32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9AFA4-7FB0-724F-889B-811A0CD259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755901"/>
            <a:ext cx="10515600" cy="365125"/>
          </a:xfrm>
        </p:spPr>
        <p:txBody>
          <a:bodyPr>
            <a:normAutofit/>
          </a:bodyPr>
          <a:lstStyle>
            <a:lvl1pPr marL="0" indent="0">
              <a:buNone/>
              <a:defRPr sz="17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72B04-54A7-8342-8AE8-AA73FE05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69C816-DEAE-5544-913F-0B0877940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AF26C8-BB42-B54D-9000-5816DC712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7200" y="3429000"/>
            <a:ext cx="7086600" cy="25527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  <a:defRPr sz="1500" b="0" i="0" cap="none" baseline="0">
                <a:solidFill>
                  <a:srgbClr val="0062A6"/>
                </a:solidFill>
                <a:latin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4D4929-265E-8948-9C0F-5EA4E5159543}"/>
              </a:ext>
            </a:extLst>
          </p:cNvPr>
          <p:cNvSpPr/>
          <p:nvPr userDrawn="1"/>
        </p:nvSpPr>
        <p:spPr>
          <a:xfrm>
            <a:off x="1247775" y="3776663"/>
            <a:ext cx="1924050" cy="192405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7BC783-DD66-5C4F-B196-E0B6302B75F3}"/>
              </a:ext>
            </a:extLst>
          </p:cNvPr>
          <p:cNvCxnSpPr/>
          <p:nvPr userDrawn="1"/>
        </p:nvCxnSpPr>
        <p:spPr>
          <a:xfrm flipH="1">
            <a:off x="1738313" y="4152900"/>
            <a:ext cx="977900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D31A6-36BE-E547-B517-7377399C78B4}"/>
              </a:ext>
            </a:extLst>
          </p:cNvPr>
          <p:cNvCxnSpPr>
            <a:cxnSpLocks/>
          </p:cNvCxnSpPr>
          <p:nvPr userDrawn="1"/>
        </p:nvCxnSpPr>
        <p:spPr>
          <a:xfrm>
            <a:off x="1738313" y="4194969"/>
            <a:ext cx="1062037" cy="1062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7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F0AE-34F9-C04B-8785-284D6CF72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E0791-64DA-334A-A3A9-1A1F1F388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>
              <a:defRPr baseline="0">
                <a:solidFill>
                  <a:srgbClr val="0077C7"/>
                </a:solidFill>
                <a:latin typeface="Helvetica Neue" panose="02000503000000020004" pitchFamily="2" charset="0"/>
              </a:defRPr>
            </a:lvl2pPr>
            <a:lvl3pPr>
              <a:defRPr baseline="0">
                <a:solidFill>
                  <a:srgbClr val="0077C7"/>
                </a:solidFill>
                <a:latin typeface="Helvetica Neue" panose="02000503000000020004" pitchFamily="2" charset="0"/>
              </a:defRPr>
            </a:lvl3pPr>
            <a:lvl4pPr>
              <a:defRPr baseline="0">
                <a:solidFill>
                  <a:srgbClr val="0077C7"/>
                </a:solidFill>
                <a:latin typeface="Helvetica Neue" panose="02000503000000020004" pitchFamily="2" charset="0"/>
              </a:defRPr>
            </a:lvl4pPr>
            <a:lvl5pPr>
              <a:defRPr baseline="0">
                <a:solidFill>
                  <a:srgbClr val="0077C7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590B85D-FF2F-904A-84C7-626E7E4F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D13A6-2BEA-2247-87ED-945587E52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0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A00C2-83BD-3D4F-B749-F7C277E63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100" b="1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CACB4-0971-D04F-A2CB-43398FCE1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19399"/>
            <a:ext cx="5157787" cy="3370263"/>
          </a:xfrm>
        </p:spPr>
        <p:txBody>
          <a:bodyPr/>
          <a:lstStyle>
            <a:lvl1pPr>
              <a:defRPr sz="1700" baseline="0">
                <a:solidFill>
                  <a:srgbClr val="0062A6"/>
                </a:solidFill>
                <a:latin typeface="Montserrat Semi" pitchFamily="2" charset="77"/>
              </a:defRPr>
            </a:lvl1pPr>
            <a:lvl2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DEAE2-7E2A-3542-A196-AF25D125A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100" b="1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2C073-E66A-BC4D-83FF-D8D408D36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19399"/>
            <a:ext cx="5183188" cy="3370263"/>
          </a:xfrm>
        </p:spPr>
        <p:txBody>
          <a:bodyPr/>
          <a:lstStyle>
            <a:lvl1pPr>
              <a:defRPr sz="1700" baseline="0">
                <a:solidFill>
                  <a:srgbClr val="0062A6"/>
                </a:solidFill>
                <a:latin typeface="Montserrat Semi" pitchFamily="2" charset="77"/>
              </a:defRPr>
            </a:lvl1pPr>
            <a:lvl2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1C5E9E1-71B9-BF47-A4C7-ACBE0179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B144B0-D113-D84F-AE45-1ADAD5BB7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9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7BF2-5ABE-D641-83C5-A8EFD339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9D67D3-DDCB-4B40-A4AE-BED20EFC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5D61D-056E-354A-A822-474DA133A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0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1B37E-9C84-044E-8D4A-828C6FF3F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459DA-BD28-3C4B-98A4-4159E13DC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7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9E6C-DDBA-AB43-ABFE-80385E45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57399"/>
            <a:ext cx="3932237" cy="1026319"/>
          </a:xfrm>
        </p:spPr>
        <p:txBody>
          <a:bodyPr anchor="b">
            <a:normAutofit/>
          </a:bodyPr>
          <a:lstStyle>
            <a:lvl1pPr>
              <a:defRPr sz="24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66359-BF10-7A41-A08B-9FD07100E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>
              <a:defRPr sz="2400" cap="all" baseline="0">
                <a:solidFill>
                  <a:schemeClr val="accent1"/>
                </a:solidFill>
                <a:latin typeface="Montserrat Semi" pitchFamily="2" charset="77"/>
              </a:defRPr>
            </a:lvl1pPr>
            <a:lvl2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2pPr>
            <a:lvl3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3pPr>
            <a:lvl4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4pPr>
            <a:lvl5pPr>
              <a:defRPr sz="1500" baseline="0">
                <a:solidFill>
                  <a:srgbClr val="0062A6"/>
                </a:solidFill>
                <a:latin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20F9C-F863-164D-9B92-489DC6878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327400"/>
            <a:ext cx="3932237" cy="2541588"/>
          </a:xfrm>
        </p:spPr>
        <p:txBody>
          <a:bodyPr>
            <a:normAutofit/>
          </a:bodyPr>
          <a:lstStyle>
            <a:lvl1pPr marL="0" indent="0">
              <a:buNone/>
              <a:defRPr sz="1700" cap="all" baseline="0">
                <a:solidFill>
                  <a:srgbClr val="0062A6"/>
                </a:solidFill>
                <a:latin typeface="Montserrat Semi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B9B3D4-C1B4-1641-8F6F-8C460410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647EF-B8D6-4A41-9048-09B97DD1D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6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B338-9F86-8442-8BC2-C9DC8328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57400"/>
            <a:ext cx="3932237" cy="1104900"/>
          </a:xfrm>
        </p:spPr>
        <p:txBody>
          <a:bodyPr anchor="b">
            <a:normAutofit/>
          </a:bodyPr>
          <a:lstStyle>
            <a:lvl1pPr>
              <a:defRPr sz="2100" cap="all" spc="100" baseline="0">
                <a:solidFill>
                  <a:schemeClr val="accent1"/>
                </a:solidFill>
                <a:latin typeface="Montserrat Semi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67B94-94BF-954F-B674-D2F0B8EAB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CC74D-6345-134F-9FEB-669CB0FF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1500" b="0" i="0" cap="none" baseline="0">
                <a:solidFill>
                  <a:srgbClr val="0062A6"/>
                </a:solidFill>
                <a:latin typeface="Helvetica Neue" panose="0200050300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9F3D5BC-3CFA-C84F-B87C-D1FAECA7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703C3-1F11-5C4A-8207-D4B319264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WWW.SOLLIANCE.NET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9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FF2AE-81B6-AD42-B6B1-D6D86249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448"/>
            <a:ext cx="10515600" cy="28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4A342-A66C-6442-BE1C-77185DA6D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chemeClr val="tx2"/>
                </a:solidFill>
                <a:latin typeface="Montserrat Semi" pitchFamily="2" charset="77"/>
              </a:defRPr>
            </a:lvl1pPr>
          </a:lstStyle>
          <a:p>
            <a:r>
              <a:rPr lang="en-US" dirty="0"/>
              <a:t>WWW.SOLLIANCE.NET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61A6D-7B69-1B49-8D04-27823F8CB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12800"/>
            <a:ext cx="121920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36416-642D-C847-A60D-A68C817476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4597" y="1581150"/>
            <a:ext cx="4442806" cy="80645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3DA0891-283E-3F4C-AB99-9C63AE3218AB}"/>
              </a:ext>
            </a:extLst>
          </p:cNvPr>
          <p:cNvSpPr txBox="1">
            <a:spLocks/>
          </p:cNvSpPr>
          <p:nvPr userDrawn="1"/>
        </p:nvSpPr>
        <p:spPr>
          <a:xfrm>
            <a:off x="838200" y="3405981"/>
            <a:ext cx="10515600" cy="49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/>
                </a:solidFill>
                <a:latin typeface="Montserrat Semi" pitchFamily="2" charset="77"/>
                <a:ea typeface="+mj-ea"/>
                <a:cs typeface="+mj-cs"/>
              </a:defRPr>
            </a:lvl1pPr>
          </a:lstStyle>
          <a:p>
            <a:r>
              <a:rPr lang="en-US" sz="1700" baseline="0" dirty="0">
                <a:latin typeface="Catamaran" pitchFamily="2" charset="77"/>
              </a:rPr>
              <a:t>PRESENTERS NAME(S)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4593868-C092-C247-8F4F-5EDDFBB4D989}"/>
              </a:ext>
            </a:extLst>
          </p:cNvPr>
          <p:cNvSpPr txBox="1">
            <a:spLocks/>
          </p:cNvSpPr>
          <p:nvPr userDrawn="1"/>
        </p:nvSpPr>
        <p:spPr>
          <a:xfrm>
            <a:off x="838200" y="4616450"/>
            <a:ext cx="10515600" cy="355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/>
                </a:solidFill>
                <a:latin typeface="Montserrat Semi" pitchFamily="2" charset="77"/>
                <a:ea typeface="+mj-ea"/>
                <a:cs typeface="+mj-cs"/>
              </a:defRPr>
            </a:lvl1pPr>
          </a:lstStyle>
          <a:p>
            <a:r>
              <a:rPr lang="en-US" sz="1500" baseline="0" dirty="0">
                <a:latin typeface="Catamaran" pitchFamily="2" charset="77"/>
              </a:rPr>
              <a:t>CONFERENCE NAME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36A47B6-B01A-A14D-922F-906A24017D34}"/>
              </a:ext>
            </a:extLst>
          </p:cNvPr>
          <p:cNvSpPr txBox="1">
            <a:spLocks/>
          </p:cNvSpPr>
          <p:nvPr userDrawn="1"/>
        </p:nvSpPr>
        <p:spPr>
          <a:xfrm>
            <a:off x="838200" y="4911725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accent1"/>
                </a:solidFill>
                <a:latin typeface="Montserrat Semi" pitchFamily="2" charset="77"/>
                <a:ea typeface="+mj-ea"/>
                <a:cs typeface="+mj-cs"/>
              </a:defRPr>
            </a:lvl1pPr>
          </a:lstStyle>
          <a:p>
            <a:r>
              <a:rPr lang="en-US" sz="1500" baseline="0" dirty="0">
                <a:latin typeface="Catamaran" pitchFamily="2" charset="77"/>
              </a:rPr>
              <a:t>CONFERENCE DATE</a:t>
            </a:r>
          </a:p>
        </p:txBody>
      </p:sp>
    </p:spTree>
    <p:extLst>
      <p:ext uri="{BB962C8B-B14F-4D97-AF65-F5344CB8AC3E}">
        <p14:creationId xmlns:p14="http://schemas.microsoft.com/office/powerpoint/2010/main" val="241656201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accent1"/>
          </a:solidFill>
          <a:latin typeface="Catamara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D20206-6844-E845-82D6-7EEA12D0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2198"/>
            <a:ext cx="10515600" cy="65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A0296-B6A3-6E48-8F2B-DEFD67B2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24113"/>
            <a:ext cx="10515600" cy="2852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793C7-426C-1048-89A3-49A0B750B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 cap="all" baseline="0">
                <a:solidFill>
                  <a:schemeClr val="tx2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PRESENTER NAME | EMAIL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AD214-6EC4-0245-AD4D-C1241732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 cap="all" baseline="0">
                <a:solidFill>
                  <a:schemeClr val="tx2"/>
                </a:solidFill>
                <a:latin typeface="Montserrat Semi" pitchFamily="2" charset="77"/>
              </a:defRPr>
            </a:lvl1pPr>
          </a:lstStyle>
          <a:p>
            <a:r>
              <a:rPr lang="en-US"/>
              <a:t>WWW.SOLLIANCE.NET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68C4A-0C77-9F43-BA49-E25D27933CC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-296863"/>
            <a:ext cx="121920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C9C0E-2CA5-0649-8386-41351F18E0E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29801" y="439737"/>
            <a:ext cx="2578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spc="100" baseline="0">
          <a:solidFill>
            <a:schemeClr val="accent1"/>
          </a:solidFill>
          <a:latin typeface="Montserrat Semi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 cap="all" baseline="0">
          <a:solidFill>
            <a:schemeClr val="accent1"/>
          </a:solidFill>
          <a:latin typeface="Montserrat Semi" pitchFamily="2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cap="none" baseline="0">
          <a:solidFill>
            <a:srgbClr val="0062A6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cap="none" baseline="0">
          <a:solidFill>
            <a:srgbClr val="0062A6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cap="none" baseline="0">
          <a:solidFill>
            <a:srgbClr val="0062A6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cap="none" baseline="0">
          <a:solidFill>
            <a:srgbClr val="0062A6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5ECFDE-38C2-4EED-8238-0779A765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F4A0-49A2-46FA-8E1C-EF36D2DD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E2FEC-0F3C-4B20-9E34-902FAB589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68C83-000B-4293-A1C5-837DE5B2AE5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3CC29-0DF3-4F74-ABDD-E2E85C7D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095B-53AF-41EA-917B-ADAE36D28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2C32A-44D5-4EBC-948D-39503B577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3.xml"/><Relationship Id="rId5" Type="http://schemas.openxmlformats.org/officeDocument/2006/relationships/video" Target="../media/media3.mp4"/><Relationship Id="rId10" Type="http://schemas.openxmlformats.org/officeDocument/2006/relationships/image" Target="../media/image18.png"/><Relationship Id="rId4" Type="http://schemas.microsoft.com/office/2007/relationships/media" Target="../media/media3.mp4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27.png"/><Relationship Id="rId1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E4E862-C0F9-45BB-8111-4652686C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Ciprian Jichici</a:t>
            </a:r>
          </a:p>
          <a:p>
            <a:pPr marL="0" indent="0">
              <a:buNone/>
            </a:pPr>
            <a:r>
              <a:rPr lang="sv-SE" dirty="0"/>
              <a:t>Jitendra Shirolkar</a:t>
            </a:r>
          </a:p>
          <a:p>
            <a:pPr marL="0" indent="0">
              <a:buNone/>
            </a:pPr>
            <a:r>
              <a:rPr lang="sv-SE" dirty="0"/>
              <a:t>JOEL HULEN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2A2C66-9DF0-423F-84C3-EA7065C6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MODERN IOT: THE JOURNEY FROM REACTIVE TO PREDICTIVE PART 2</a:t>
            </a:r>
          </a:p>
        </p:txBody>
      </p:sp>
    </p:spTree>
    <p:extLst>
      <p:ext uri="{BB962C8B-B14F-4D97-AF65-F5344CB8AC3E}">
        <p14:creationId xmlns:p14="http://schemas.microsoft.com/office/powerpoint/2010/main" val="328969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cap="none" dirty="0"/>
              <a:t>The principles: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The autoencoder is trained on ‘normal’ data – we’re instructing it to recognize normal conditions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This yields a level of loss that is established as a threshold for anomaly detection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When new data comes in, the autoencoder attempts to score it, resulting in a certain loss level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If the loss level is above the threshold, an anomaly is being detected</a:t>
            </a:r>
          </a:p>
        </p:txBody>
      </p:sp>
    </p:spTree>
    <p:extLst>
      <p:ext uri="{BB962C8B-B14F-4D97-AF65-F5344CB8AC3E}">
        <p14:creationId xmlns:p14="http://schemas.microsoft.com/office/powerpoint/2010/main" val="1010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32BC3-B2C5-4F77-9BCE-67526592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2" y="877529"/>
            <a:ext cx="11929398" cy="5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DF59-D636-1D4A-94D6-576F022B9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0: SETTING UP THE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5C2FA-23CB-DD4B-BB47-17F5E9C6A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7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DF59-D636-1D4A-94D6-576F022B9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1: Simple ANOMALY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5C2FA-23CB-DD4B-BB47-17F5E9C6A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5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DF59-D636-1D4A-94D6-576F022B9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2: Detecting Geographical Anomalies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5C2FA-23CB-DD4B-BB47-17F5E9C6A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3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6E16F-B814-3A47-94F1-0681562A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1313"/>
            <a:ext cx="10515600" cy="3286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92 Sensor locations</a:t>
            </a:r>
          </a:p>
          <a:p>
            <a:pPr lvl="1"/>
            <a:r>
              <a:rPr lang="en-US" dirty="0"/>
              <a:t>Water Level – Depth to water level in feet below the land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pPr lvl="1"/>
            <a:r>
              <a:rPr lang="en-US" dirty="0"/>
              <a:t>3 Years 2017-2019</a:t>
            </a:r>
          </a:p>
          <a:p>
            <a:pPr lvl="1"/>
            <a:r>
              <a:rPr lang="en-US" dirty="0"/>
              <a:t>Daily data collection – 100,740 data observations</a:t>
            </a:r>
          </a:p>
          <a:p>
            <a:pPr lvl="1"/>
            <a:endParaRPr lang="en-US" dirty="0"/>
          </a:p>
          <a:p>
            <a:r>
              <a:rPr lang="en-US" dirty="0"/>
              <a:t>Detect localized anomalies</a:t>
            </a:r>
          </a:p>
          <a:p>
            <a:pPr lvl="1"/>
            <a:r>
              <a:rPr lang="en-US" dirty="0"/>
              <a:t>Part I: Define proximity based clusters of sensors</a:t>
            </a:r>
          </a:p>
          <a:p>
            <a:pPr lvl="1"/>
            <a:r>
              <a:rPr lang="en-US" dirty="0"/>
              <a:t>Part II: Anomaly Detection</a:t>
            </a:r>
          </a:p>
          <a:p>
            <a:pPr lvl="2"/>
            <a:r>
              <a:rPr lang="en-US" dirty="0"/>
              <a:t>Model features</a:t>
            </a:r>
          </a:p>
          <a:p>
            <a:pPr lvl="2"/>
            <a:r>
              <a:rPr lang="en-US" dirty="0"/>
              <a:t>Autoencoder model architecture</a:t>
            </a:r>
          </a:p>
          <a:p>
            <a:pPr lvl="2"/>
            <a:r>
              <a:rPr lang="en-US" dirty="0"/>
              <a:t>Model training</a:t>
            </a:r>
          </a:p>
          <a:p>
            <a:pPr lvl="2"/>
            <a:r>
              <a:rPr lang="en-US" dirty="0"/>
              <a:t>Establish criteria for anomalies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F28554-3A46-4E46-8376-0EC645FC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Polk County, Iowa</a:t>
            </a:r>
          </a:p>
        </p:txBody>
      </p:sp>
    </p:spTree>
    <p:extLst>
      <p:ext uri="{BB962C8B-B14F-4D97-AF65-F5344CB8AC3E}">
        <p14:creationId xmlns:p14="http://schemas.microsoft.com/office/powerpoint/2010/main" val="104103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1BD34-F305-454B-BAAD-F52FA3F5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8401377" cy="59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3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492B-D40B-0841-B161-FA471840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Proximity Based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A26D-BF13-3845-9476-A08EC97B1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6 proximity based clusters</a:t>
            </a:r>
          </a:p>
          <a:p>
            <a:pPr lvl="1"/>
            <a:r>
              <a:rPr lang="en-US" dirty="0"/>
              <a:t>Features: Latitude and Longitude</a:t>
            </a:r>
          </a:p>
          <a:p>
            <a:pPr lvl="1"/>
            <a:r>
              <a:rPr lang="en-US" dirty="0"/>
              <a:t>K-Means Clustering Algorithm – Unsupervised distance based algorithm</a:t>
            </a:r>
          </a:p>
          <a:p>
            <a:pPr lvl="1"/>
            <a:r>
              <a:rPr lang="en-US" dirty="0"/>
              <a:t>Provide cluster labels</a:t>
            </a:r>
          </a:p>
          <a:p>
            <a:pPr lvl="1"/>
            <a:endParaRPr lang="en-US" dirty="0"/>
          </a:p>
          <a:p>
            <a:r>
              <a:rPr lang="en-US" dirty="0"/>
              <a:t>Cluster membership will be used as a new feature in model training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5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E6E17-7700-5348-9069-E0FDAE32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8595360" cy="59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4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2CAB9-26BB-D648-A1D0-BBC8C2B33108}"/>
              </a:ext>
            </a:extLst>
          </p:cNvPr>
          <p:cNvSpPr txBox="1"/>
          <p:nvPr/>
        </p:nvSpPr>
        <p:spPr>
          <a:xfrm>
            <a:off x="114300" y="2606638"/>
            <a:ext cx="5448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graph shows the normal seasonal patterns for two different regions.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North West Region is close to a water body and tends to be wetter compared to the North East Region.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A2C57-66F8-5B4F-8B3D-7B432724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116666"/>
            <a:ext cx="62179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8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/>
          <a:lstStyle/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Enters Machine Learning to augment the value of the IoT solution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Today’s focus is on anomaly detection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Progressing gradually from simple solution to complex approach based on 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515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C624-03A3-1844-8E55-6D2A4E94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7E19-4304-F343-BC4F-3AD480E0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cap="none" dirty="0">
                <a:latin typeface="+mj-lt"/>
              </a:rPr>
              <a:t>The goal is to develop an approach to monitor a group of sensors based on their proximity to each other to predict regional anomalies in real-time.</a:t>
            </a:r>
          </a:p>
          <a:p>
            <a:endParaRPr lang="en-US" b="0" cap="none" dirty="0">
              <a:latin typeface="+mj-lt"/>
            </a:endParaRPr>
          </a:p>
          <a:p>
            <a:r>
              <a:rPr lang="en-US" b="0" cap="none" dirty="0">
                <a:latin typeface="+mj-lt"/>
              </a:rPr>
              <a:t>A gradual build up dry conditions in one of the regions in Polk County, Iowa over the months of June and July 2019.</a:t>
            </a:r>
          </a:p>
          <a:p>
            <a:endParaRPr lang="en-US" b="0" cap="none" dirty="0">
              <a:latin typeface="+mj-lt"/>
            </a:endParaRPr>
          </a:p>
          <a:p>
            <a:r>
              <a:rPr lang="en-US" b="0" cap="none" dirty="0">
                <a:latin typeface="+mj-lt"/>
              </a:rPr>
              <a:t>Train on local compute with a subset of the full dataset.</a:t>
            </a:r>
          </a:p>
        </p:txBody>
      </p:sp>
    </p:spTree>
    <p:extLst>
      <p:ext uri="{BB962C8B-B14F-4D97-AF65-F5344CB8AC3E}">
        <p14:creationId xmlns:p14="http://schemas.microsoft.com/office/powerpoint/2010/main" val="212413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7E71FD-6D75-CF4B-A503-2D924D180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Categorical features</a:t>
                </a:r>
              </a:p>
              <a:p>
                <a:pPr lvl="1"/>
                <a:r>
                  <a:rPr lang="en-US" dirty="0"/>
                  <a:t>Cluster Membership (6)</a:t>
                </a:r>
              </a:p>
              <a:p>
                <a:pPr lvl="1"/>
                <a:r>
                  <a:rPr lang="en-US" dirty="0"/>
                  <a:t>Month of the year (12)</a:t>
                </a:r>
              </a:p>
              <a:p>
                <a:r>
                  <a:rPr lang="en-US" dirty="0"/>
                  <a:t>Numerical features</a:t>
                </a:r>
              </a:p>
              <a:p>
                <a:pPr lvl="1"/>
                <a:r>
                  <a:rPr lang="en-US" dirty="0"/>
                  <a:t>Temperature (1)</a:t>
                </a:r>
              </a:p>
              <a:p>
                <a:pPr lvl="1"/>
                <a:r>
                  <a:rPr lang="en-US" dirty="0"/>
                  <a:t>Humidity (1)</a:t>
                </a:r>
              </a:p>
              <a:p>
                <a:pPr lvl="1"/>
                <a:r>
                  <a:rPr lang="en-US" dirty="0"/>
                  <a:t>Water Level (1)</a:t>
                </a:r>
              </a:p>
              <a:p>
                <a:pPr lvl="1"/>
                <a:r>
                  <a:rPr lang="en-US" dirty="0" err="1"/>
                  <a:t>MinMaxScaler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𝑥𝑚𝑖𝑛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21 </a:t>
                </a:r>
                <a:r>
                  <a:rPr lang="en-US"/>
                  <a:t>input features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7E71FD-6D75-CF4B-A503-2D924D180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35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94D8F11-EFEC-8E4E-9845-442168EE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 features</a:t>
            </a:r>
          </a:p>
        </p:txBody>
      </p:sp>
    </p:spTree>
    <p:extLst>
      <p:ext uri="{BB962C8B-B14F-4D97-AF65-F5344CB8AC3E}">
        <p14:creationId xmlns:p14="http://schemas.microsoft.com/office/powerpoint/2010/main" val="213465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6B025-A31A-234A-9DAA-0A0BCB70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9409B-07D3-6D44-A28B-D24349A6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4" y="2503113"/>
            <a:ext cx="641604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6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12A6-3AFA-4242-A8E6-7DA4D480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82360-088C-9A44-B895-D708D97B0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3" t="10835" r="8804" b="9477"/>
          <a:stretch/>
        </p:blipFill>
        <p:spPr>
          <a:xfrm>
            <a:off x="6164538" y="2529291"/>
            <a:ext cx="5095869" cy="3643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C68B1-7B1C-2A4C-9C45-977C260DD681}"/>
              </a:ext>
            </a:extLst>
          </p:cNvPr>
          <p:cNvSpPr txBox="1"/>
          <p:nvPr/>
        </p:nvSpPr>
        <p:spPr>
          <a:xfrm>
            <a:off x="7562157" y="202445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B7F04-EA2A-5C4A-9197-7F3852DEBC85}"/>
              </a:ext>
            </a:extLst>
          </p:cNvPr>
          <p:cNvSpPr txBox="1"/>
          <p:nvPr/>
        </p:nvSpPr>
        <p:spPr>
          <a:xfrm>
            <a:off x="838200" y="3836073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Reduce the validation loss so that the reconstruction error for normal data is in a tight band.</a:t>
            </a:r>
          </a:p>
        </p:txBody>
      </p:sp>
    </p:spTree>
    <p:extLst>
      <p:ext uri="{BB962C8B-B14F-4D97-AF65-F5344CB8AC3E}">
        <p14:creationId xmlns:p14="http://schemas.microsoft.com/office/powerpoint/2010/main" val="190416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9BA73E-2048-6749-BE10-3E46D592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- hyperparameter 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A2277-BE2D-7740-ACC8-02E9A6473C2F}"/>
              </a:ext>
            </a:extLst>
          </p:cNvPr>
          <p:cNvGrpSpPr/>
          <p:nvPr/>
        </p:nvGrpSpPr>
        <p:grpSpPr>
          <a:xfrm>
            <a:off x="1330942" y="3697174"/>
            <a:ext cx="9530115" cy="2273137"/>
            <a:chOff x="885487" y="4182596"/>
            <a:chExt cx="9530115" cy="22731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952483-0604-5E44-9808-5B24097F6BF7}"/>
                </a:ext>
              </a:extLst>
            </p:cNvPr>
            <p:cNvSpPr txBox="1"/>
            <p:nvPr/>
          </p:nvSpPr>
          <p:spPr>
            <a:xfrm>
              <a:off x="4620426" y="4182596"/>
              <a:ext cx="5795176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def schedule(</a:t>
              </a:r>
              <a:r>
                <a:rPr lang="en-US" sz="1400" i="1" dirty="0" err="1"/>
                <a:t>epoch_number</a:t>
              </a:r>
              <a:r>
                <a:rPr lang="en-US" sz="1400" i="1" dirty="0"/>
                <a:t>, </a:t>
              </a:r>
              <a:r>
                <a:rPr lang="en-US" sz="1400" i="1" dirty="0" err="1"/>
                <a:t>current_lr</a:t>
              </a:r>
              <a:r>
                <a:rPr lang="en-US" sz="1400" i="1" dirty="0"/>
                <a:t>):</a:t>
              </a:r>
            </a:p>
            <a:p>
              <a:r>
                <a:rPr lang="en-US" sz="1400" i="1" dirty="0"/>
                <a:t>	if (</a:t>
              </a:r>
              <a:r>
                <a:rPr lang="en-US" sz="1400" i="1" dirty="0" err="1"/>
                <a:t>epoch_number</a:t>
              </a:r>
              <a:r>
                <a:rPr lang="en-US" sz="1400" i="1" dirty="0"/>
                <a:t> &lt; 25):</a:t>
              </a:r>
            </a:p>
            <a:p>
              <a:r>
                <a:rPr lang="en-US" sz="1400" i="1" dirty="0"/>
                <a:t>		</a:t>
              </a:r>
              <a:r>
                <a:rPr lang="en-US" sz="1400" i="1" dirty="0" err="1"/>
                <a:t>lr</a:t>
              </a:r>
              <a:r>
                <a:rPr lang="en-US" sz="1400" i="1" dirty="0"/>
                <a:t> = 0.001</a:t>
              </a:r>
            </a:p>
            <a:p>
              <a:r>
                <a:rPr lang="en-US" sz="1400" i="1" dirty="0"/>
                <a:t>	…</a:t>
              </a:r>
            </a:p>
            <a:p>
              <a:r>
                <a:rPr lang="en-US" sz="1400" i="1" dirty="0"/>
                <a:t>	return </a:t>
              </a:r>
              <a:r>
                <a:rPr lang="en-US" sz="1400" i="1" dirty="0" err="1"/>
                <a:t>lr</a:t>
              </a:r>
              <a:endParaRPr lang="en-US" sz="1400" i="1" dirty="0"/>
            </a:p>
            <a:p>
              <a:endParaRPr lang="en-US" sz="1400" i="1" dirty="0"/>
            </a:p>
            <a:p>
              <a:r>
                <a:rPr lang="en-US" sz="1400" i="1" dirty="0" err="1"/>
                <a:t>lr_sch</a:t>
              </a:r>
              <a:r>
                <a:rPr lang="en-US" sz="1400" i="1" dirty="0"/>
                <a:t> = </a:t>
              </a:r>
              <a:r>
                <a:rPr lang="en-US" sz="1400" i="1" dirty="0" err="1"/>
                <a:t>keras.callbacks.LearningRateScheduler</a:t>
              </a:r>
              <a:r>
                <a:rPr lang="en-US" sz="1400" i="1" dirty="0"/>
                <a:t>(schedule, verbose=1)</a:t>
              </a:r>
            </a:p>
            <a:p>
              <a:endParaRPr lang="en-US" sz="1400" i="1" dirty="0"/>
            </a:p>
            <a:p>
              <a:endParaRPr lang="en-US" sz="1400" i="1" dirty="0"/>
            </a:p>
            <a:p>
              <a:r>
                <a:rPr lang="en-US" sz="1400" i="1" dirty="0"/>
                <a:t>history = </a:t>
              </a:r>
              <a:r>
                <a:rPr lang="en-US" sz="1400" i="1" dirty="0" err="1"/>
                <a:t>model.fit</a:t>
              </a:r>
              <a:r>
                <a:rPr lang="en-US" sz="1400" i="1" dirty="0"/>
                <a:t>(…, callbacks=[</a:t>
              </a:r>
              <a:r>
                <a:rPr lang="en-US" sz="1400" i="1" dirty="0" err="1"/>
                <a:t>lr_sch</a:t>
              </a:r>
              <a:r>
                <a:rPr lang="en-US" sz="1400" i="1" dirty="0"/>
                <a:t>])</a:t>
              </a:r>
              <a:endParaRPr lang="en-US" i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A4F877-5826-864D-9EA6-18BC4AAE8BFE}"/>
                </a:ext>
              </a:extLst>
            </p:cNvPr>
            <p:cNvSpPr/>
            <p:nvPr/>
          </p:nvSpPr>
          <p:spPr>
            <a:xfrm>
              <a:off x="885487" y="4371965"/>
              <a:ext cx="365760" cy="365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943770-8EC9-2741-811A-9C4F0E2A1F33}"/>
                </a:ext>
              </a:extLst>
            </p:cNvPr>
            <p:cNvSpPr/>
            <p:nvPr/>
          </p:nvSpPr>
          <p:spPr>
            <a:xfrm>
              <a:off x="885487" y="5481624"/>
              <a:ext cx="365760" cy="365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EC2E08-AF63-4D4B-A122-965B52B3D89C}"/>
                </a:ext>
              </a:extLst>
            </p:cNvPr>
            <p:cNvSpPr/>
            <p:nvPr/>
          </p:nvSpPr>
          <p:spPr>
            <a:xfrm>
              <a:off x="885487" y="6070272"/>
              <a:ext cx="365760" cy="365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AE2A4-3379-B546-8753-AD0FA8BF518C}"/>
                </a:ext>
              </a:extLst>
            </p:cNvPr>
            <p:cNvSpPr txBox="1"/>
            <p:nvPr/>
          </p:nvSpPr>
          <p:spPr>
            <a:xfrm>
              <a:off x="1251247" y="4307990"/>
              <a:ext cx="22060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Define a function to schedule </a:t>
              </a:r>
            </a:p>
            <a:p>
              <a:r>
                <a:rPr lang="en-US" sz="1200" dirty="0"/>
                <a:t>the learning rate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59979-3A57-0F45-B5CE-487062482B64}"/>
                </a:ext>
              </a:extLst>
            </p:cNvPr>
            <p:cNvSpPr txBox="1"/>
            <p:nvPr/>
          </p:nvSpPr>
          <p:spPr>
            <a:xfrm>
              <a:off x="1251247" y="5433671"/>
              <a:ext cx="2595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Create the </a:t>
              </a:r>
              <a:r>
                <a:rPr lang="en-US" sz="1200" dirty="0" err="1"/>
                <a:t>LearningRateScheduler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and pass it the schedule function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27DE77-09BA-2549-9D89-024EF5236641}"/>
                </a:ext>
              </a:extLst>
            </p:cNvPr>
            <p:cNvSpPr txBox="1"/>
            <p:nvPr/>
          </p:nvSpPr>
          <p:spPr>
            <a:xfrm>
              <a:off x="1256803" y="5994068"/>
              <a:ext cx="2937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Pass the </a:t>
              </a:r>
              <a:r>
                <a:rPr lang="en-US" sz="1200" dirty="0" err="1"/>
                <a:t>LearningRateScheduler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in the callbacks list during model training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2637E6-1881-A84B-A84C-A9F6EA7465E4}"/>
              </a:ext>
            </a:extLst>
          </p:cNvPr>
          <p:cNvSpPr txBox="1"/>
          <p:nvPr/>
        </p:nvSpPr>
        <p:spPr>
          <a:xfrm>
            <a:off x="838200" y="2755187"/>
            <a:ext cx="800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</a:t>
            </a:r>
            <a:r>
              <a:rPr lang="en-US" dirty="0" err="1"/>
              <a:t>keras.callbacks.LearningRateScheduler</a:t>
            </a:r>
            <a:r>
              <a:rPr lang="en-US" dirty="0"/>
              <a:t> to steadily decrease the learning rate as the training progress to drive down the validation loss. </a:t>
            </a:r>
          </a:p>
        </p:txBody>
      </p:sp>
    </p:spTree>
    <p:extLst>
      <p:ext uri="{BB962C8B-B14F-4D97-AF65-F5344CB8AC3E}">
        <p14:creationId xmlns:p14="http://schemas.microsoft.com/office/powerpoint/2010/main" val="19436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D6631-DFA1-3245-8F48-5D40A638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902198"/>
            <a:ext cx="10515600" cy="658065"/>
          </a:xfrm>
        </p:spPr>
        <p:txBody>
          <a:bodyPr/>
          <a:lstStyle/>
          <a:p>
            <a:r>
              <a:rPr lang="en-US" dirty="0"/>
              <a:t>criteria for anomalies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D7BDDA-78D9-EA49-8683-D4701B58B967}"/>
              </a:ext>
            </a:extLst>
          </p:cNvPr>
          <p:cNvGrpSpPr/>
          <p:nvPr/>
        </p:nvGrpSpPr>
        <p:grpSpPr>
          <a:xfrm>
            <a:off x="6646533" y="1702176"/>
            <a:ext cx="4319306" cy="4907257"/>
            <a:chOff x="6975146" y="1745038"/>
            <a:chExt cx="4319306" cy="49072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042416-B64C-A64B-8082-6801B86B8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6" t="10312" r="8856" b="9063"/>
            <a:stretch/>
          </p:blipFill>
          <p:spPr>
            <a:xfrm>
              <a:off x="7344480" y="1745038"/>
              <a:ext cx="3949972" cy="25803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E3849-E19A-DC47-955B-299A734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7" t="10937" r="8855" b="8437"/>
            <a:stretch/>
          </p:blipFill>
          <p:spPr>
            <a:xfrm>
              <a:off x="7344479" y="4071940"/>
              <a:ext cx="3949972" cy="25803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3ACFE6-EE55-604A-9D9C-1D596B04F126}"/>
                </a:ext>
              </a:extLst>
            </p:cNvPr>
            <p:cNvSpPr txBox="1"/>
            <p:nvPr/>
          </p:nvSpPr>
          <p:spPr>
            <a:xfrm rot="16200000">
              <a:off x="6009497" y="4113072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Reconstruction Error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02F2B8-FD9A-A546-8AC3-5CD8308D7070}"/>
              </a:ext>
            </a:extLst>
          </p:cNvPr>
          <p:cNvSpPr txBox="1"/>
          <p:nvPr/>
        </p:nvSpPr>
        <p:spPr>
          <a:xfrm>
            <a:off x="7474087" y="1861898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Standard or point anomalies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C5258-4DB3-3546-A093-CB826CDF2BE4}"/>
              </a:ext>
            </a:extLst>
          </p:cNvPr>
          <p:cNvSpPr txBox="1"/>
          <p:nvPr/>
        </p:nvSpPr>
        <p:spPr>
          <a:xfrm>
            <a:off x="7474087" y="411318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Cluster anomalies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F1269-528C-B04E-8729-4C9D9F354497}"/>
              </a:ext>
            </a:extLst>
          </p:cNvPr>
          <p:cNvSpPr txBox="1"/>
          <p:nvPr/>
        </p:nvSpPr>
        <p:spPr>
          <a:xfrm>
            <a:off x="810272" y="2682481"/>
            <a:ext cx="5448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graph shows reconstruction error for individual sensors vs mean reconstruction error for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Mean reconstruction error computed for a cluster suppresses the noise from individual sensors and is shown to predict regional anomalies earlier than point anomalies by using a lower threshold.</a:t>
            </a:r>
          </a:p>
        </p:txBody>
      </p:sp>
    </p:spTree>
    <p:extLst>
      <p:ext uri="{BB962C8B-B14F-4D97-AF65-F5344CB8AC3E}">
        <p14:creationId xmlns:p14="http://schemas.microsoft.com/office/powerpoint/2010/main" val="4089429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AB72E-330F-104D-9E6F-9ED95B89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 b="3275"/>
          <a:stretch/>
        </p:blipFill>
        <p:spPr>
          <a:xfrm>
            <a:off x="5754624" y="2383723"/>
            <a:ext cx="6400800" cy="417990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CFABD63-02C1-464E-AF58-8C7D5B44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902198"/>
            <a:ext cx="10515600" cy="658065"/>
          </a:xfrm>
        </p:spPr>
        <p:txBody>
          <a:bodyPr/>
          <a:lstStyle/>
          <a:p>
            <a:r>
              <a:rPr lang="en-US" dirty="0"/>
              <a:t>criteria for anomalies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3F18-3B55-3343-B5FB-E5271D014579}"/>
              </a:ext>
            </a:extLst>
          </p:cNvPr>
          <p:cNvSpPr txBox="1"/>
          <p:nvPr/>
        </p:nvSpPr>
        <p:spPr>
          <a:xfrm>
            <a:off x="350520" y="2651583"/>
            <a:ext cx="54041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graph shows anomalies predicted using reconstruction error for individual sensors (</a:t>
            </a:r>
            <a:r>
              <a:rPr lang="en-US" sz="2400" dirty="0" err="1"/>
              <a:t>anomaly_std</a:t>
            </a:r>
            <a:r>
              <a:rPr lang="en-US" sz="2400" dirty="0"/>
              <a:t>) versus mean reconstruction error for a cluster (</a:t>
            </a:r>
            <a:r>
              <a:rPr lang="en-US" sz="2400" dirty="0" err="1"/>
              <a:t>anomaly_cluster</a:t>
            </a:r>
            <a:r>
              <a:rPr lang="en-US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anomaly_cluster</a:t>
            </a:r>
            <a:r>
              <a:rPr lang="en-US" sz="2400" dirty="0"/>
              <a:t> criteria predicts the regional anomalies earlier than </a:t>
            </a:r>
            <a:r>
              <a:rPr lang="en-US" sz="2400" dirty="0" err="1"/>
              <a:t>anomaly_std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10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4F9F64-B9AD-443F-8E66-DFAB71A7E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Deploying the model for real-time scoring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F1CE211-5A1B-491D-9E29-581F93CA15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deploy the trained model to a webservice and use it in a real-time stream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193478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04C2B7D3-4978-4ACE-95C3-A085ADBA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3" y="-2652981"/>
            <a:ext cx="10542324" cy="1054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B5C5B9B-E502-40C2-B457-31D45FB3275B}"/>
              </a:ext>
            </a:extLst>
          </p:cNvPr>
          <p:cNvGrpSpPr/>
          <p:nvPr/>
        </p:nvGrpSpPr>
        <p:grpSpPr>
          <a:xfrm>
            <a:off x="2751061" y="123106"/>
            <a:ext cx="6678740" cy="7141488"/>
            <a:chOff x="8882196" y="3721867"/>
            <a:chExt cx="285941" cy="305752"/>
          </a:xfrm>
          <a:noFill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9074B4-15B1-4C22-B490-3A5A45C6B085}"/>
                </a:ext>
              </a:extLst>
            </p:cNvPr>
            <p:cNvSpPr/>
            <p:nvPr/>
          </p:nvSpPr>
          <p:spPr bwMode="auto">
            <a:xfrm>
              <a:off x="8901347" y="3950022"/>
              <a:ext cx="247639" cy="7759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Freeform 123">
              <a:extLst>
                <a:ext uri="{FF2B5EF4-FFF2-40B4-BE49-F238E27FC236}">
                  <a16:creationId xmlns:a16="http://schemas.microsoft.com/office/drawing/2014/main" id="{9FBF7DD5-E1EF-452F-94AD-FE55BF643EB2}"/>
                </a:ext>
              </a:extLst>
            </p:cNvPr>
            <p:cNvSpPr/>
            <p:nvPr/>
          </p:nvSpPr>
          <p:spPr bwMode="auto">
            <a:xfrm>
              <a:off x="8882196" y="3721867"/>
              <a:ext cx="180942" cy="305752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Freeform 124">
              <a:extLst>
                <a:ext uri="{FF2B5EF4-FFF2-40B4-BE49-F238E27FC236}">
                  <a16:creationId xmlns:a16="http://schemas.microsoft.com/office/drawing/2014/main" id="{609438D2-D7D1-46C2-854E-26F720B9C096}"/>
                </a:ext>
              </a:extLst>
            </p:cNvPr>
            <p:cNvSpPr/>
            <p:nvPr/>
          </p:nvSpPr>
          <p:spPr bwMode="auto">
            <a:xfrm>
              <a:off x="9035402" y="3857904"/>
              <a:ext cx="132735" cy="169715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BF46D-38C7-4732-9C58-123AEA27AA81}"/>
              </a:ext>
            </a:extLst>
          </p:cNvPr>
          <p:cNvSpPr/>
          <p:nvPr/>
        </p:nvSpPr>
        <p:spPr bwMode="auto">
          <a:xfrm>
            <a:off x="452555" y="1920071"/>
            <a:ext cx="5535310" cy="3604914"/>
          </a:xfrm>
          <a:prstGeom prst="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1CD5CD-FFF7-49D9-AEE1-4D6E1A8E591B}"/>
              </a:ext>
            </a:extLst>
          </p:cNvPr>
          <p:cNvSpPr/>
          <p:nvPr/>
        </p:nvSpPr>
        <p:spPr bwMode="auto">
          <a:xfrm>
            <a:off x="6189545" y="1920070"/>
            <a:ext cx="5535310" cy="3604915"/>
          </a:xfrm>
          <a:prstGeom prst="rect">
            <a:avLst/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C09AD-6BE5-45FA-9E70-0BCAD44A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4957"/>
            <a:ext cx="10515600" cy="658065"/>
          </a:xfrm>
        </p:spPr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885E410-DC7E-403B-A656-94613B7616E2}"/>
              </a:ext>
            </a:extLst>
          </p:cNvPr>
          <p:cNvSpPr/>
          <p:nvPr/>
        </p:nvSpPr>
        <p:spPr bwMode="auto">
          <a:xfrm>
            <a:off x="6483187" y="4843671"/>
            <a:ext cx="4948025" cy="461651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MS PGothic" charset="0"/>
                <a:cs typeface="Segoe UI Semilight" panose="020B0402040204020203" pitchFamily="34" charset="0"/>
              </a:rPr>
              <a:t>End to end lifecycle management</a:t>
            </a:r>
          </a:p>
        </p:txBody>
      </p:sp>
      <p:sp>
        <p:nvSpPr>
          <p:cNvPr id="152" name="Text Placeholder 40">
            <a:extLst>
              <a:ext uri="{FF2B5EF4-FFF2-40B4-BE49-F238E27FC236}">
                <a16:creationId xmlns:a16="http://schemas.microsoft.com/office/drawing/2014/main" id="{063C655B-DF89-447A-A9E3-45DE74EBFFF6}"/>
              </a:ext>
            </a:extLst>
          </p:cNvPr>
          <p:cNvSpPr txBox="1">
            <a:spLocks/>
          </p:cNvSpPr>
          <p:nvPr/>
        </p:nvSpPr>
        <p:spPr>
          <a:xfrm>
            <a:off x="1125985" y="4846370"/>
            <a:ext cx="4188450" cy="461651"/>
          </a:xfrm>
          <a:prstGeom prst="rect">
            <a:avLst/>
          </a:prstGeom>
        </p:spPr>
        <p:txBody>
          <a:bodyPr wrap="square" lIns="91427" tIns="45713" rIns="91427" bIns="45713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Simplified machine learning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D6A469A-80E4-4370-AE93-226BA766CAF3}"/>
              </a:ext>
            </a:extLst>
          </p:cNvPr>
          <p:cNvGrpSpPr/>
          <p:nvPr/>
        </p:nvGrpSpPr>
        <p:grpSpPr>
          <a:xfrm>
            <a:off x="5733116" y="3376090"/>
            <a:ext cx="692874" cy="692874"/>
            <a:chOff x="5664926" y="3703417"/>
            <a:chExt cx="565312" cy="56531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F93B6A3-D3CF-4EA1-B70A-EDB8F4AE1D96}"/>
                </a:ext>
              </a:extLst>
            </p:cNvPr>
            <p:cNvSpPr/>
            <p:nvPr/>
          </p:nvSpPr>
          <p:spPr bwMode="auto">
            <a:xfrm>
              <a:off x="5664926" y="3703417"/>
              <a:ext cx="565312" cy="5653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2"/>
              </a:solidFill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Cross 100">
              <a:extLst>
                <a:ext uri="{FF2B5EF4-FFF2-40B4-BE49-F238E27FC236}">
                  <a16:creationId xmlns:a16="http://schemas.microsoft.com/office/drawing/2014/main" id="{3C63B45F-5388-4EC7-93A8-8D58753723B0}"/>
                </a:ext>
              </a:extLst>
            </p:cNvPr>
            <p:cNvSpPr/>
            <p:nvPr/>
          </p:nvSpPr>
          <p:spPr bwMode="auto"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F83842C-FD38-457B-982E-1639AA8DBF23}"/>
              </a:ext>
            </a:extLst>
          </p:cNvPr>
          <p:cNvGrpSpPr/>
          <p:nvPr/>
        </p:nvGrpSpPr>
        <p:grpSpPr>
          <a:xfrm>
            <a:off x="2182008" y="2534175"/>
            <a:ext cx="2089036" cy="2000811"/>
            <a:chOff x="2235082" y="2498458"/>
            <a:chExt cx="1444630" cy="13836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D6B919-D1BC-4528-862F-CA1417BA5520}"/>
                </a:ext>
              </a:extLst>
            </p:cNvPr>
            <p:cNvCxnSpPr>
              <a:cxnSpLocks/>
            </p:cNvCxnSpPr>
            <p:nvPr/>
          </p:nvCxnSpPr>
          <p:spPr>
            <a:xfrm>
              <a:off x="2747164" y="2606650"/>
              <a:ext cx="236250" cy="35089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44AA17-E679-4F9C-A52A-DCBDCD876E7B}"/>
                </a:ext>
              </a:extLst>
            </p:cNvPr>
            <p:cNvCxnSpPr>
              <a:cxnSpLocks/>
            </p:cNvCxnSpPr>
            <p:nvPr/>
          </p:nvCxnSpPr>
          <p:spPr>
            <a:xfrm>
              <a:off x="3039446" y="3013581"/>
              <a:ext cx="490117" cy="56033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8F758E-2351-49D7-ADB8-56251A221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5170" y="3646584"/>
              <a:ext cx="734393" cy="12168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2C1546-D8C9-4FFE-80F8-442A4AE0DC6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91" y="3162945"/>
              <a:ext cx="342361" cy="56898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849CC15-2924-4001-8B1E-DD475F953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091" y="2606650"/>
              <a:ext cx="339893" cy="50560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AE480B-F7E3-4507-94D7-0529E6D6B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5588" y="2985565"/>
              <a:ext cx="596222" cy="1520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49F4C7E-6727-45FF-BCC4-BF4E93CCC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5588" y="3137602"/>
              <a:ext cx="1138925" cy="4726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17013C2-DF39-47BF-85A4-EEDA31DB88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120" y="3025185"/>
              <a:ext cx="231310" cy="70674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FEA0D44-37BF-4B5C-88A7-7AB4BA570AA1}"/>
                </a:ext>
              </a:extLst>
            </p:cNvPr>
            <p:cNvCxnSpPr>
              <a:cxnSpLocks/>
            </p:cNvCxnSpPr>
            <p:nvPr/>
          </p:nvCxnSpPr>
          <p:spPr>
            <a:xfrm>
              <a:off x="2726074" y="2615386"/>
              <a:ext cx="17712" cy="110149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EC9B1A-B311-4FE4-BA01-4DC25A0A0BEC}"/>
                </a:ext>
              </a:extLst>
            </p:cNvPr>
            <p:cNvSpPr/>
            <p:nvPr/>
          </p:nvSpPr>
          <p:spPr bwMode="auto">
            <a:xfrm>
              <a:off x="2638972" y="2498458"/>
              <a:ext cx="174204" cy="17420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5237705-EF92-4C49-A1AD-0A700C3529B1}"/>
                </a:ext>
              </a:extLst>
            </p:cNvPr>
            <p:cNvSpPr/>
            <p:nvPr/>
          </p:nvSpPr>
          <p:spPr bwMode="auto">
            <a:xfrm>
              <a:off x="2235082" y="3032937"/>
              <a:ext cx="209332" cy="20933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5FA8A98-F904-4128-A836-439110F13FD3}"/>
                </a:ext>
              </a:extLst>
            </p:cNvPr>
            <p:cNvSpPr/>
            <p:nvPr/>
          </p:nvSpPr>
          <p:spPr bwMode="auto">
            <a:xfrm>
              <a:off x="2895727" y="2869863"/>
              <a:ext cx="231406" cy="23140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8C97173-7ED0-4539-800B-55A85C58E2A8}"/>
                </a:ext>
              </a:extLst>
            </p:cNvPr>
            <p:cNvSpPr/>
            <p:nvPr/>
          </p:nvSpPr>
          <p:spPr bwMode="auto">
            <a:xfrm>
              <a:off x="2629971" y="3654451"/>
              <a:ext cx="227630" cy="227628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B0558A6-A50E-45F5-B5F0-AAB2919EC1F3}"/>
                </a:ext>
              </a:extLst>
            </p:cNvPr>
            <p:cNvSpPr/>
            <p:nvPr/>
          </p:nvSpPr>
          <p:spPr bwMode="auto">
            <a:xfrm>
              <a:off x="3452082" y="3496436"/>
              <a:ext cx="227630" cy="227628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BFDD81-9236-499D-B634-798588510096}"/>
              </a:ext>
            </a:extLst>
          </p:cNvPr>
          <p:cNvGrpSpPr/>
          <p:nvPr/>
        </p:nvGrpSpPr>
        <p:grpSpPr>
          <a:xfrm>
            <a:off x="7525407" y="2506350"/>
            <a:ext cx="2914166" cy="2056460"/>
            <a:chOff x="7865202" y="2495983"/>
            <a:chExt cx="2399352" cy="1693167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B9D390-D988-47BF-9707-5E03B95FAD2D}"/>
                </a:ext>
              </a:extLst>
            </p:cNvPr>
            <p:cNvSpPr/>
            <p:nvPr/>
          </p:nvSpPr>
          <p:spPr bwMode="auto">
            <a:xfrm rot="16200000">
              <a:off x="8180894" y="3026406"/>
              <a:ext cx="306806" cy="442882"/>
            </a:xfrm>
            <a:custGeom>
              <a:avLst/>
              <a:gdLst>
                <a:gd name="connsiteX0" fmla="*/ 0 w 306806"/>
                <a:gd name="connsiteY0" fmla="*/ 0 h 442882"/>
                <a:gd name="connsiteX1" fmla="*/ 306806 w 306806"/>
                <a:gd name="connsiteY1" fmla="*/ 0 h 442882"/>
                <a:gd name="connsiteX2" fmla="*/ 306806 w 306806"/>
                <a:gd name="connsiteY2" fmla="*/ 442882 h 442882"/>
                <a:gd name="connsiteX3" fmla="*/ 0 w 306806"/>
                <a:gd name="connsiteY3" fmla="*/ 442882 h 442882"/>
                <a:gd name="connsiteX4" fmla="*/ 0 w 306806"/>
                <a:gd name="connsiteY4" fmla="*/ 0 h 442882"/>
                <a:gd name="connsiteX0" fmla="*/ 306806 w 398246"/>
                <a:gd name="connsiteY0" fmla="*/ 442882 h 534322"/>
                <a:gd name="connsiteX1" fmla="*/ 0 w 398246"/>
                <a:gd name="connsiteY1" fmla="*/ 442882 h 534322"/>
                <a:gd name="connsiteX2" fmla="*/ 0 w 398246"/>
                <a:gd name="connsiteY2" fmla="*/ 0 h 534322"/>
                <a:gd name="connsiteX3" fmla="*/ 306806 w 398246"/>
                <a:gd name="connsiteY3" fmla="*/ 0 h 534322"/>
                <a:gd name="connsiteX4" fmla="*/ 398246 w 398246"/>
                <a:gd name="connsiteY4" fmla="*/ 534322 h 534322"/>
                <a:gd name="connsiteX0" fmla="*/ 0 w 398246"/>
                <a:gd name="connsiteY0" fmla="*/ 442882 h 534322"/>
                <a:gd name="connsiteX1" fmla="*/ 0 w 398246"/>
                <a:gd name="connsiteY1" fmla="*/ 0 h 534322"/>
                <a:gd name="connsiteX2" fmla="*/ 306806 w 398246"/>
                <a:gd name="connsiteY2" fmla="*/ 0 h 534322"/>
                <a:gd name="connsiteX3" fmla="*/ 398246 w 398246"/>
                <a:gd name="connsiteY3" fmla="*/ 534322 h 534322"/>
                <a:gd name="connsiteX0" fmla="*/ 0 w 306806"/>
                <a:gd name="connsiteY0" fmla="*/ 442882 h 442882"/>
                <a:gd name="connsiteX1" fmla="*/ 0 w 306806"/>
                <a:gd name="connsiteY1" fmla="*/ 0 h 442882"/>
                <a:gd name="connsiteX2" fmla="*/ 306806 w 306806"/>
                <a:gd name="connsiteY2" fmla="*/ 0 h 44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06" h="442882">
                  <a:moveTo>
                    <a:pt x="0" y="442882"/>
                  </a:moveTo>
                  <a:lnTo>
                    <a:pt x="0" y="0"/>
                  </a:lnTo>
                  <a:lnTo>
                    <a:pt x="306806" y="0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695" marR="0" lvl="0" indent="-285695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row: Bent 24">
              <a:extLst>
                <a:ext uri="{FF2B5EF4-FFF2-40B4-BE49-F238E27FC236}">
                  <a16:creationId xmlns:a16="http://schemas.microsoft.com/office/drawing/2014/main" id="{9EDCF1F8-2FBE-483C-A9AD-386CC96A1638}"/>
                </a:ext>
              </a:extLst>
            </p:cNvPr>
            <p:cNvSpPr/>
            <p:nvPr/>
          </p:nvSpPr>
          <p:spPr bwMode="auto">
            <a:xfrm rot="16200000">
              <a:off x="9368692" y="3735405"/>
              <a:ext cx="228567" cy="569032"/>
            </a:xfrm>
            <a:custGeom>
              <a:avLst/>
              <a:gdLst>
                <a:gd name="connsiteX0" fmla="*/ 0 w 228567"/>
                <a:gd name="connsiteY0" fmla="*/ 0 h 569032"/>
                <a:gd name="connsiteX1" fmla="*/ 228567 w 228567"/>
                <a:gd name="connsiteY1" fmla="*/ 0 h 569032"/>
                <a:gd name="connsiteX2" fmla="*/ 228567 w 228567"/>
                <a:gd name="connsiteY2" fmla="*/ 569032 h 569032"/>
                <a:gd name="connsiteX3" fmla="*/ 0 w 228567"/>
                <a:gd name="connsiteY3" fmla="*/ 569032 h 569032"/>
                <a:gd name="connsiteX4" fmla="*/ 0 w 228567"/>
                <a:gd name="connsiteY4" fmla="*/ 0 h 569032"/>
                <a:gd name="connsiteX0" fmla="*/ 228567 w 320007"/>
                <a:gd name="connsiteY0" fmla="*/ 569032 h 660472"/>
                <a:gd name="connsiteX1" fmla="*/ 0 w 320007"/>
                <a:gd name="connsiteY1" fmla="*/ 569032 h 660472"/>
                <a:gd name="connsiteX2" fmla="*/ 0 w 320007"/>
                <a:gd name="connsiteY2" fmla="*/ 0 h 660472"/>
                <a:gd name="connsiteX3" fmla="*/ 228567 w 320007"/>
                <a:gd name="connsiteY3" fmla="*/ 0 h 660472"/>
                <a:gd name="connsiteX4" fmla="*/ 320007 w 320007"/>
                <a:gd name="connsiteY4" fmla="*/ 660472 h 660472"/>
                <a:gd name="connsiteX0" fmla="*/ 0 w 320007"/>
                <a:gd name="connsiteY0" fmla="*/ 569032 h 660472"/>
                <a:gd name="connsiteX1" fmla="*/ 0 w 320007"/>
                <a:gd name="connsiteY1" fmla="*/ 0 h 660472"/>
                <a:gd name="connsiteX2" fmla="*/ 228567 w 320007"/>
                <a:gd name="connsiteY2" fmla="*/ 0 h 660472"/>
                <a:gd name="connsiteX3" fmla="*/ 320007 w 320007"/>
                <a:gd name="connsiteY3" fmla="*/ 660472 h 660472"/>
                <a:gd name="connsiteX0" fmla="*/ 0 w 228567"/>
                <a:gd name="connsiteY0" fmla="*/ 569032 h 569032"/>
                <a:gd name="connsiteX1" fmla="*/ 0 w 228567"/>
                <a:gd name="connsiteY1" fmla="*/ 0 h 569032"/>
                <a:gd name="connsiteX2" fmla="*/ 228567 w 228567"/>
                <a:gd name="connsiteY2" fmla="*/ 0 h 56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67" h="569032">
                  <a:moveTo>
                    <a:pt x="0" y="569032"/>
                  </a:moveTo>
                  <a:lnTo>
                    <a:pt x="0" y="0"/>
                  </a:lnTo>
                  <a:lnTo>
                    <a:pt x="228567" y="0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695" marR="0" lvl="0" indent="-285695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Arrow: Bent 76">
              <a:extLst>
                <a:ext uri="{FF2B5EF4-FFF2-40B4-BE49-F238E27FC236}">
                  <a16:creationId xmlns:a16="http://schemas.microsoft.com/office/drawing/2014/main" id="{49A5A06B-0181-4B2C-8AB2-DAD0CDB222B8}"/>
                </a:ext>
              </a:extLst>
            </p:cNvPr>
            <p:cNvSpPr/>
            <p:nvPr/>
          </p:nvSpPr>
          <p:spPr bwMode="auto">
            <a:xfrm rot="5400000">
              <a:off x="8866275" y="2361450"/>
              <a:ext cx="920098" cy="1506443"/>
            </a:xfrm>
            <a:custGeom>
              <a:avLst/>
              <a:gdLst>
                <a:gd name="connsiteX0" fmla="*/ 0 w 920098"/>
                <a:gd name="connsiteY0" fmla="*/ 0 h 1506443"/>
                <a:gd name="connsiteX1" fmla="*/ 920098 w 920098"/>
                <a:gd name="connsiteY1" fmla="*/ 0 h 1506443"/>
                <a:gd name="connsiteX2" fmla="*/ 920098 w 920098"/>
                <a:gd name="connsiteY2" fmla="*/ 1506443 h 1506443"/>
                <a:gd name="connsiteX3" fmla="*/ 0 w 920098"/>
                <a:gd name="connsiteY3" fmla="*/ 1506443 h 1506443"/>
                <a:gd name="connsiteX4" fmla="*/ 0 w 920098"/>
                <a:gd name="connsiteY4" fmla="*/ 0 h 1506443"/>
                <a:gd name="connsiteX0" fmla="*/ 920098 w 1011538"/>
                <a:gd name="connsiteY0" fmla="*/ 1506443 h 1597883"/>
                <a:gd name="connsiteX1" fmla="*/ 0 w 1011538"/>
                <a:gd name="connsiteY1" fmla="*/ 1506443 h 1597883"/>
                <a:gd name="connsiteX2" fmla="*/ 0 w 1011538"/>
                <a:gd name="connsiteY2" fmla="*/ 0 h 1597883"/>
                <a:gd name="connsiteX3" fmla="*/ 920098 w 1011538"/>
                <a:gd name="connsiteY3" fmla="*/ 0 h 1597883"/>
                <a:gd name="connsiteX4" fmla="*/ 1011538 w 1011538"/>
                <a:gd name="connsiteY4" fmla="*/ 1597883 h 1597883"/>
                <a:gd name="connsiteX0" fmla="*/ 0 w 1011538"/>
                <a:gd name="connsiteY0" fmla="*/ 1506443 h 1597883"/>
                <a:gd name="connsiteX1" fmla="*/ 0 w 1011538"/>
                <a:gd name="connsiteY1" fmla="*/ 0 h 1597883"/>
                <a:gd name="connsiteX2" fmla="*/ 920098 w 1011538"/>
                <a:gd name="connsiteY2" fmla="*/ 0 h 1597883"/>
                <a:gd name="connsiteX3" fmla="*/ 1011538 w 1011538"/>
                <a:gd name="connsiteY3" fmla="*/ 1597883 h 1597883"/>
                <a:gd name="connsiteX0" fmla="*/ 0 w 920098"/>
                <a:gd name="connsiteY0" fmla="*/ 1506443 h 1506443"/>
                <a:gd name="connsiteX1" fmla="*/ 0 w 920098"/>
                <a:gd name="connsiteY1" fmla="*/ 0 h 1506443"/>
                <a:gd name="connsiteX2" fmla="*/ 920098 w 920098"/>
                <a:gd name="connsiteY2" fmla="*/ 0 h 150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098" h="1506443">
                  <a:moveTo>
                    <a:pt x="0" y="1506443"/>
                  </a:moveTo>
                  <a:lnTo>
                    <a:pt x="0" y="0"/>
                  </a:lnTo>
                  <a:lnTo>
                    <a:pt x="920098" y="0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695" marR="0" lvl="0" indent="-285695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9D797D8-10E1-414D-9658-495C1BCD414F}"/>
                </a:ext>
              </a:extLst>
            </p:cNvPr>
            <p:cNvSpPr/>
            <p:nvPr/>
          </p:nvSpPr>
          <p:spPr bwMode="auto">
            <a:xfrm>
              <a:off x="8655935" y="2966291"/>
              <a:ext cx="198523" cy="20493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BEE47-CAEC-439A-9A3F-7E827430D8FD}"/>
                </a:ext>
              </a:extLst>
            </p:cNvPr>
            <p:cNvSpPr/>
            <p:nvPr/>
          </p:nvSpPr>
          <p:spPr bwMode="auto">
            <a:xfrm>
              <a:off x="8945097" y="2966291"/>
              <a:ext cx="198523" cy="20493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27B054D-1254-45C4-9054-D8C2AE51A1DC}"/>
                </a:ext>
              </a:extLst>
            </p:cNvPr>
            <p:cNvSpPr/>
            <p:nvPr/>
          </p:nvSpPr>
          <p:spPr bwMode="auto">
            <a:xfrm>
              <a:off x="9247708" y="2966291"/>
              <a:ext cx="198523" cy="20493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DB847BA-020F-42BA-B7F6-3EB31661F7C8}"/>
                </a:ext>
              </a:extLst>
            </p:cNvPr>
            <p:cNvSpPr/>
            <p:nvPr/>
          </p:nvSpPr>
          <p:spPr bwMode="auto">
            <a:xfrm>
              <a:off x="8655935" y="3270831"/>
              <a:ext cx="198523" cy="20493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0A5544-8000-40BE-978F-294DE564D2E3}"/>
                </a:ext>
              </a:extLst>
            </p:cNvPr>
            <p:cNvSpPr/>
            <p:nvPr/>
          </p:nvSpPr>
          <p:spPr bwMode="auto">
            <a:xfrm>
              <a:off x="8945097" y="3270832"/>
              <a:ext cx="198523" cy="20493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8EB023-FC75-4D88-B12C-901D8E3F10DE}"/>
                </a:ext>
              </a:extLst>
            </p:cNvPr>
            <p:cNvSpPr/>
            <p:nvPr/>
          </p:nvSpPr>
          <p:spPr bwMode="auto">
            <a:xfrm>
              <a:off x="9247709" y="3270831"/>
              <a:ext cx="198523" cy="20493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45B554-0789-4276-96F4-A3E6226C85B8}"/>
                </a:ext>
              </a:extLst>
            </p:cNvPr>
            <p:cNvSpPr/>
            <p:nvPr/>
          </p:nvSpPr>
          <p:spPr bwMode="auto">
            <a:xfrm>
              <a:off x="8655935" y="3582294"/>
              <a:ext cx="198523" cy="20493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0979BC-3322-4346-A089-8A2222075106}"/>
                </a:ext>
              </a:extLst>
            </p:cNvPr>
            <p:cNvSpPr/>
            <p:nvPr/>
          </p:nvSpPr>
          <p:spPr bwMode="auto">
            <a:xfrm>
              <a:off x="8945097" y="3582294"/>
              <a:ext cx="198523" cy="20493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72089E-6D8D-4EFA-9A2B-F8C4C935E4BA}"/>
                </a:ext>
              </a:extLst>
            </p:cNvPr>
            <p:cNvSpPr/>
            <p:nvPr/>
          </p:nvSpPr>
          <p:spPr bwMode="auto">
            <a:xfrm>
              <a:off x="9247709" y="3582294"/>
              <a:ext cx="198523" cy="20493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A3F577D-B850-4378-9D5B-904A87B4EAA1}"/>
                </a:ext>
              </a:extLst>
            </p:cNvPr>
            <p:cNvSpPr/>
            <p:nvPr/>
          </p:nvSpPr>
          <p:spPr bwMode="auto">
            <a:xfrm>
              <a:off x="8894209" y="3220469"/>
              <a:ext cx="603423" cy="622313"/>
            </a:xfrm>
            <a:prstGeom prst="rect">
              <a:avLst/>
            </a:prstGeom>
            <a:noFill/>
            <a:ln w="12700" cap="sq">
              <a:solidFill>
                <a:schemeClr val="accent2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B4110B-D001-4DD0-A185-01F7B168D661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9143626" y="3373301"/>
              <a:ext cx="95881" cy="0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1BD3EC5-72E3-4D15-9A0D-65160AAB0AA0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9143626" y="3684763"/>
              <a:ext cx="95881" cy="0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27E5B3F-F16E-4D12-A588-E29B7FEBF691}"/>
                </a:ext>
              </a:extLst>
            </p:cNvPr>
            <p:cNvCxnSpPr>
              <a:cxnSpLocks/>
              <a:stCxn id="59" idx="2"/>
              <a:endCxn id="62" idx="0"/>
            </p:cNvCxnSpPr>
            <p:nvPr/>
          </p:nvCxnSpPr>
          <p:spPr>
            <a:xfrm>
              <a:off x="9044358" y="3475769"/>
              <a:ext cx="0" cy="106524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EDCADC-E4A1-4860-B84A-D25A6D5091A9}"/>
                </a:ext>
              </a:extLst>
            </p:cNvPr>
            <p:cNvCxnSpPr>
              <a:cxnSpLocks/>
            </p:cNvCxnSpPr>
            <p:nvPr/>
          </p:nvCxnSpPr>
          <p:spPr>
            <a:xfrm>
              <a:off x="9346969" y="3475769"/>
              <a:ext cx="0" cy="106524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754E73D-FE0C-41CC-A9E7-F868318FD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3867" y="3416961"/>
              <a:ext cx="203351" cy="208994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2" name="Group 4">
              <a:extLst>
                <a:ext uri="{FF2B5EF4-FFF2-40B4-BE49-F238E27FC236}">
                  <a16:creationId xmlns:a16="http://schemas.microsoft.com/office/drawing/2014/main" id="{3942325A-C32C-4D2C-857E-43ED8DFC85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7367" y="3693850"/>
              <a:ext cx="357187" cy="495300"/>
              <a:chOff x="1057" y="999"/>
              <a:chExt cx="225" cy="312"/>
            </a:xfrm>
            <a:solidFill>
              <a:schemeClr val="accent1"/>
            </a:solidFill>
          </p:grpSpPr>
          <p:sp>
            <p:nvSpPr>
              <p:cNvPr id="133" name="Oval 5">
                <a:extLst>
                  <a:ext uri="{FF2B5EF4-FFF2-40B4-BE49-F238E27FC236}">
                    <a16:creationId xmlns:a16="http://schemas.microsoft.com/office/drawing/2014/main" id="{BC342098-D68F-40C8-A6A1-331883C68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" y="999"/>
                <a:ext cx="225" cy="2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A34B071D-F10E-4505-B012-9F2417CC5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" y="1282"/>
                <a:ext cx="97" cy="29"/>
              </a:xfrm>
              <a:custGeom>
                <a:avLst/>
                <a:gdLst>
                  <a:gd name="T0" fmla="*/ 362 w 426"/>
                  <a:gd name="T1" fmla="*/ 128 h 128"/>
                  <a:gd name="T2" fmla="*/ 64 w 426"/>
                  <a:gd name="T3" fmla="*/ 128 h 128"/>
                  <a:gd name="T4" fmla="*/ 0 w 426"/>
                  <a:gd name="T5" fmla="*/ 64 h 128"/>
                  <a:gd name="T6" fmla="*/ 0 w 426"/>
                  <a:gd name="T7" fmla="*/ 64 h 128"/>
                  <a:gd name="T8" fmla="*/ 64 w 426"/>
                  <a:gd name="T9" fmla="*/ 0 h 128"/>
                  <a:gd name="T10" fmla="*/ 362 w 426"/>
                  <a:gd name="T11" fmla="*/ 0 h 128"/>
                  <a:gd name="T12" fmla="*/ 426 w 426"/>
                  <a:gd name="T13" fmla="*/ 64 h 128"/>
                  <a:gd name="T14" fmla="*/ 426 w 426"/>
                  <a:gd name="T15" fmla="*/ 64 h 128"/>
                  <a:gd name="T16" fmla="*/ 362 w 426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128">
                    <a:moveTo>
                      <a:pt x="362" y="128"/>
                    </a:moveTo>
                    <a:cubicBezTo>
                      <a:pt x="64" y="128"/>
                      <a:pt x="64" y="128"/>
                      <a:pt x="64" y="128"/>
                    </a:cubicBezTo>
                    <a:cubicBezTo>
                      <a:pt x="28" y="128"/>
                      <a:pt x="0" y="99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4" y="0"/>
                    </a:cubicBezTo>
                    <a:cubicBezTo>
                      <a:pt x="362" y="0"/>
                      <a:pt x="362" y="0"/>
                      <a:pt x="362" y="0"/>
                    </a:cubicBezTo>
                    <a:cubicBezTo>
                      <a:pt x="398" y="0"/>
                      <a:pt x="426" y="29"/>
                      <a:pt x="426" y="64"/>
                    </a:cubicBezTo>
                    <a:cubicBezTo>
                      <a:pt x="426" y="64"/>
                      <a:pt x="426" y="64"/>
                      <a:pt x="426" y="64"/>
                    </a:cubicBezTo>
                    <a:cubicBezTo>
                      <a:pt x="426" y="99"/>
                      <a:pt x="398" y="128"/>
                      <a:pt x="362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003B2004-6EF2-4E04-8224-046E0F2D0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" y="1243"/>
                <a:ext cx="97" cy="29"/>
              </a:xfrm>
              <a:custGeom>
                <a:avLst/>
                <a:gdLst>
                  <a:gd name="T0" fmla="*/ 362 w 426"/>
                  <a:gd name="T1" fmla="*/ 128 h 128"/>
                  <a:gd name="T2" fmla="*/ 64 w 426"/>
                  <a:gd name="T3" fmla="*/ 128 h 128"/>
                  <a:gd name="T4" fmla="*/ 0 w 426"/>
                  <a:gd name="T5" fmla="*/ 64 h 128"/>
                  <a:gd name="T6" fmla="*/ 0 w 426"/>
                  <a:gd name="T7" fmla="*/ 64 h 128"/>
                  <a:gd name="T8" fmla="*/ 64 w 426"/>
                  <a:gd name="T9" fmla="*/ 0 h 128"/>
                  <a:gd name="T10" fmla="*/ 362 w 426"/>
                  <a:gd name="T11" fmla="*/ 0 h 128"/>
                  <a:gd name="T12" fmla="*/ 426 w 426"/>
                  <a:gd name="T13" fmla="*/ 64 h 128"/>
                  <a:gd name="T14" fmla="*/ 426 w 426"/>
                  <a:gd name="T15" fmla="*/ 64 h 128"/>
                  <a:gd name="T16" fmla="*/ 362 w 426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128">
                    <a:moveTo>
                      <a:pt x="362" y="128"/>
                    </a:moveTo>
                    <a:cubicBezTo>
                      <a:pt x="64" y="128"/>
                      <a:pt x="64" y="128"/>
                      <a:pt x="64" y="128"/>
                    </a:cubicBezTo>
                    <a:cubicBezTo>
                      <a:pt x="28" y="128"/>
                      <a:pt x="0" y="100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4" y="0"/>
                    </a:cubicBezTo>
                    <a:cubicBezTo>
                      <a:pt x="362" y="0"/>
                      <a:pt x="362" y="0"/>
                      <a:pt x="362" y="0"/>
                    </a:cubicBezTo>
                    <a:cubicBezTo>
                      <a:pt x="398" y="0"/>
                      <a:pt x="426" y="29"/>
                      <a:pt x="426" y="64"/>
                    </a:cubicBezTo>
                    <a:cubicBezTo>
                      <a:pt x="426" y="64"/>
                      <a:pt x="426" y="64"/>
                      <a:pt x="426" y="64"/>
                    </a:cubicBezTo>
                    <a:cubicBezTo>
                      <a:pt x="426" y="100"/>
                      <a:pt x="398" y="128"/>
                      <a:pt x="362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Freeform 8">
                <a:extLst>
                  <a:ext uri="{FF2B5EF4-FFF2-40B4-BE49-F238E27FC236}">
                    <a16:creationId xmlns:a16="http://schemas.microsoft.com/office/drawing/2014/main" id="{BA7D88E8-A6A3-4476-9B84-0EC78EFE8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" y="1194"/>
                <a:ext cx="97" cy="39"/>
              </a:xfrm>
              <a:custGeom>
                <a:avLst/>
                <a:gdLst>
                  <a:gd name="T0" fmla="*/ 341 w 426"/>
                  <a:gd name="T1" fmla="*/ 171 h 171"/>
                  <a:gd name="T2" fmla="*/ 85 w 426"/>
                  <a:gd name="T3" fmla="*/ 171 h 171"/>
                  <a:gd name="T4" fmla="*/ 0 w 426"/>
                  <a:gd name="T5" fmla="*/ 85 h 171"/>
                  <a:gd name="T6" fmla="*/ 0 w 426"/>
                  <a:gd name="T7" fmla="*/ 85 h 171"/>
                  <a:gd name="T8" fmla="*/ 85 w 426"/>
                  <a:gd name="T9" fmla="*/ 0 h 171"/>
                  <a:gd name="T10" fmla="*/ 341 w 426"/>
                  <a:gd name="T11" fmla="*/ 0 h 171"/>
                  <a:gd name="T12" fmla="*/ 426 w 426"/>
                  <a:gd name="T13" fmla="*/ 85 h 171"/>
                  <a:gd name="T14" fmla="*/ 426 w 426"/>
                  <a:gd name="T15" fmla="*/ 85 h 171"/>
                  <a:gd name="T16" fmla="*/ 341 w 426"/>
                  <a:gd name="T17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171">
                    <a:moveTo>
                      <a:pt x="341" y="171"/>
                    </a:moveTo>
                    <a:cubicBezTo>
                      <a:pt x="85" y="171"/>
                      <a:pt x="85" y="171"/>
                      <a:pt x="85" y="171"/>
                    </a:cubicBezTo>
                    <a:cubicBezTo>
                      <a:pt x="38" y="171"/>
                      <a:pt x="0" y="133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341" y="0"/>
                      <a:pt x="341" y="0"/>
                      <a:pt x="341" y="0"/>
                    </a:cubicBezTo>
                    <a:cubicBezTo>
                      <a:pt x="388" y="0"/>
                      <a:pt x="426" y="38"/>
                      <a:pt x="426" y="85"/>
                    </a:cubicBezTo>
                    <a:cubicBezTo>
                      <a:pt x="426" y="85"/>
                      <a:pt x="426" y="85"/>
                      <a:pt x="426" y="85"/>
                    </a:cubicBezTo>
                    <a:cubicBezTo>
                      <a:pt x="426" y="133"/>
                      <a:pt x="388" y="171"/>
                      <a:pt x="341" y="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96">
              <a:extLst>
                <a:ext uri="{FF2B5EF4-FFF2-40B4-BE49-F238E27FC236}">
                  <a16:creationId xmlns:a16="http://schemas.microsoft.com/office/drawing/2014/main" id="{D254792B-9515-4D39-A786-469A23CEFF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65202" y="2495983"/>
              <a:ext cx="495307" cy="463550"/>
              <a:chOff x="2208" y="2791"/>
              <a:chExt cx="312" cy="292"/>
            </a:xfrm>
          </p:grpSpPr>
          <p:sp>
            <p:nvSpPr>
              <p:cNvPr id="76" name="Rectangle 98">
                <a:extLst>
                  <a:ext uri="{FF2B5EF4-FFF2-40B4-BE49-F238E27FC236}">
                    <a16:creationId xmlns:a16="http://schemas.microsoft.com/office/drawing/2014/main" id="{592CE7BE-3676-4623-9ABB-273F80CD5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791"/>
                <a:ext cx="312" cy="5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99">
                <a:extLst>
                  <a:ext uri="{FF2B5EF4-FFF2-40B4-BE49-F238E27FC236}">
                    <a16:creationId xmlns:a16="http://schemas.microsoft.com/office/drawing/2014/main" id="{00FA7027-55FC-49A6-8B26-6C63DE7C8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869"/>
                <a:ext cx="312" cy="5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100">
                <a:extLst>
                  <a:ext uri="{FF2B5EF4-FFF2-40B4-BE49-F238E27FC236}">
                    <a16:creationId xmlns:a16="http://schemas.microsoft.com/office/drawing/2014/main" id="{223F114D-6148-4073-8491-7EBD47F75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947"/>
                <a:ext cx="312" cy="5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101">
                <a:extLst>
                  <a:ext uri="{FF2B5EF4-FFF2-40B4-BE49-F238E27FC236}">
                    <a16:creationId xmlns:a16="http://schemas.microsoft.com/office/drawing/2014/main" id="{802203F7-1DE9-4D54-BE4C-F771AD9BD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25"/>
                <a:ext cx="312" cy="5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Oval 102">
                <a:extLst>
                  <a:ext uri="{FF2B5EF4-FFF2-40B4-BE49-F238E27FC236}">
                    <a16:creationId xmlns:a16="http://schemas.microsoft.com/office/drawing/2014/main" id="{1A700FFE-F7B5-4B98-A8EE-019689C7A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3040"/>
                <a:ext cx="30" cy="29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103">
                <a:extLst>
                  <a:ext uri="{FF2B5EF4-FFF2-40B4-BE49-F238E27FC236}">
                    <a16:creationId xmlns:a16="http://schemas.microsoft.com/office/drawing/2014/main" id="{FD5F8DEF-562F-4885-8630-BFD3793B1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3040"/>
                <a:ext cx="30" cy="29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104">
                <a:extLst>
                  <a:ext uri="{FF2B5EF4-FFF2-40B4-BE49-F238E27FC236}">
                    <a16:creationId xmlns:a16="http://schemas.microsoft.com/office/drawing/2014/main" id="{C430DDD1-40D7-4916-93D9-E36BB159C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5" y="3040"/>
                <a:ext cx="29" cy="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105">
                <a:extLst>
                  <a:ext uri="{FF2B5EF4-FFF2-40B4-BE49-F238E27FC236}">
                    <a16:creationId xmlns:a16="http://schemas.microsoft.com/office/drawing/2014/main" id="{22DB45BE-901C-4C10-8EEB-CDF2AD1A3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2961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Oval 106">
                <a:extLst>
                  <a:ext uri="{FF2B5EF4-FFF2-40B4-BE49-F238E27FC236}">
                    <a16:creationId xmlns:a16="http://schemas.microsoft.com/office/drawing/2014/main" id="{29825BF5-475A-4376-9F9D-6B2DD7693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2961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Oval 107">
                <a:extLst>
                  <a:ext uri="{FF2B5EF4-FFF2-40B4-BE49-F238E27FC236}">
                    <a16:creationId xmlns:a16="http://schemas.microsoft.com/office/drawing/2014/main" id="{A22B2907-7318-4ACD-9B6D-34CD04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5" y="2961"/>
                <a:ext cx="29" cy="3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Oval 108">
                <a:extLst>
                  <a:ext uri="{FF2B5EF4-FFF2-40B4-BE49-F238E27FC236}">
                    <a16:creationId xmlns:a16="http://schemas.microsoft.com/office/drawing/2014/main" id="{D67651B3-594D-48DF-9ED7-3BDA35FC0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2883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Oval 109">
                <a:extLst>
                  <a:ext uri="{FF2B5EF4-FFF2-40B4-BE49-F238E27FC236}">
                    <a16:creationId xmlns:a16="http://schemas.microsoft.com/office/drawing/2014/main" id="{E089EF28-4CDC-4879-9508-9BC86B4D6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2883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Oval 110">
                <a:extLst>
                  <a:ext uri="{FF2B5EF4-FFF2-40B4-BE49-F238E27FC236}">
                    <a16:creationId xmlns:a16="http://schemas.microsoft.com/office/drawing/2014/main" id="{1BBEE06B-4F0A-4B85-B470-4FE0BA2B5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5" y="2883"/>
                <a:ext cx="29" cy="3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Oval 111">
                <a:extLst>
                  <a:ext uri="{FF2B5EF4-FFF2-40B4-BE49-F238E27FC236}">
                    <a16:creationId xmlns:a16="http://schemas.microsoft.com/office/drawing/2014/main" id="{28199BE0-AA6F-4853-AE78-27E06F2ED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2805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Oval 112">
                <a:extLst>
                  <a:ext uri="{FF2B5EF4-FFF2-40B4-BE49-F238E27FC236}">
                    <a16:creationId xmlns:a16="http://schemas.microsoft.com/office/drawing/2014/main" id="{2A9EABA3-EE2B-42A7-80BA-0722E47F8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2805"/>
                <a:ext cx="30" cy="3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Oval 113">
                <a:extLst>
                  <a:ext uri="{FF2B5EF4-FFF2-40B4-BE49-F238E27FC236}">
                    <a16:creationId xmlns:a16="http://schemas.microsoft.com/office/drawing/2014/main" id="{F9E17F0B-9539-4252-B205-C448BC681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5" y="2805"/>
                <a:ext cx="29" cy="3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F14A95-A462-44CF-A724-5E1748F7B887}"/>
              </a:ext>
            </a:extLst>
          </p:cNvPr>
          <p:cNvSpPr/>
          <p:nvPr/>
        </p:nvSpPr>
        <p:spPr bwMode="auto">
          <a:xfrm>
            <a:off x="454081" y="5701826"/>
            <a:ext cx="11283838" cy="672818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Open platform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6EDA1A3-ED1A-4ACC-8556-B6CF826070C7}"/>
              </a:ext>
            </a:extLst>
          </p:cNvPr>
          <p:cNvSpPr/>
          <p:nvPr/>
        </p:nvSpPr>
        <p:spPr bwMode="auto">
          <a:xfrm>
            <a:off x="5997913" y="3143248"/>
            <a:ext cx="177954" cy="30939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BA7D48-C7FD-4095-8294-D2EBF8163F01}"/>
              </a:ext>
            </a:extLst>
          </p:cNvPr>
          <p:cNvSpPr/>
          <p:nvPr/>
        </p:nvSpPr>
        <p:spPr bwMode="auto">
          <a:xfrm>
            <a:off x="6007961" y="3927205"/>
            <a:ext cx="171711" cy="30939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09689"/>
      </p:ext>
    </p:extLst>
  </p:cSld>
  <p:clrMapOvr>
    <a:masterClrMapping/>
  </p:clrMapOvr>
  <p:transition spd="slow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 Placeholder 6">
            <a:extLst>
              <a:ext uri="{FF2B5EF4-FFF2-40B4-BE49-F238E27FC236}">
                <a16:creationId xmlns:a16="http://schemas.microsoft.com/office/drawing/2014/main" id="{5320DD57-DF11-4EFD-B471-799208949D23}"/>
              </a:ext>
            </a:extLst>
          </p:cNvPr>
          <p:cNvSpPr txBox="1">
            <a:spLocks/>
          </p:cNvSpPr>
          <p:nvPr/>
        </p:nvSpPr>
        <p:spPr>
          <a:xfrm>
            <a:off x="657190" y="5177568"/>
            <a:ext cx="3200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Automated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machine learning UI</a:t>
            </a:r>
          </a:p>
        </p:txBody>
      </p:sp>
      <p:sp>
        <p:nvSpPr>
          <p:cNvPr id="321" name="Text Placeholder 10">
            <a:extLst>
              <a:ext uri="{FF2B5EF4-FFF2-40B4-BE49-F238E27FC236}">
                <a16:creationId xmlns:a16="http://schemas.microsoft.com/office/drawing/2014/main" id="{B220FFE1-8770-45D9-A7B8-D5B01D26E9B0}"/>
              </a:ext>
            </a:extLst>
          </p:cNvPr>
          <p:cNvSpPr txBox="1">
            <a:spLocks/>
          </p:cNvSpPr>
          <p:nvPr/>
        </p:nvSpPr>
        <p:spPr>
          <a:xfrm>
            <a:off x="4385910" y="5177568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Visual interface</a:t>
            </a:r>
          </a:p>
        </p:txBody>
      </p:sp>
      <p:sp>
        <p:nvSpPr>
          <p:cNvPr id="322" name="Text Placeholder 11">
            <a:extLst>
              <a:ext uri="{FF2B5EF4-FFF2-40B4-BE49-F238E27FC236}">
                <a16:creationId xmlns:a16="http://schemas.microsoft.com/office/drawing/2014/main" id="{FA6E2A8F-8022-485D-A201-3F3FE26CA8A2}"/>
              </a:ext>
            </a:extLst>
          </p:cNvPr>
          <p:cNvSpPr txBox="1">
            <a:spLocks/>
          </p:cNvSpPr>
          <p:nvPr/>
        </p:nvSpPr>
        <p:spPr>
          <a:xfrm>
            <a:off x="8044291" y="5177568"/>
            <a:ext cx="33410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Machine learning notebooks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03AE2-23A4-4562-89AF-C76BDE73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381"/>
            <a:ext cx="10515600" cy="658065"/>
          </a:xfrm>
        </p:spPr>
        <p:txBody>
          <a:bodyPr/>
          <a:lstStyle/>
          <a:p>
            <a:r>
              <a:rPr lang="en-US" dirty="0"/>
              <a:t>Simplify machine learning for any skill level</a:t>
            </a:r>
          </a:p>
        </p:txBody>
      </p:sp>
      <p:pic>
        <p:nvPicPr>
          <p:cNvPr id="2" name="Automated ML UX_1">
            <a:hlinkClick r:id="" action="ppaction://media"/>
            <a:extLst>
              <a:ext uri="{FF2B5EF4-FFF2-40B4-BE49-F238E27FC236}">
                <a16:creationId xmlns:a16="http://schemas.microsoft.com/office/drawing/2014/main" id="{7D10E904-F5CF-48F6-BA26-53CC8252C6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722" y="2800275"/>
            <a:ext cx="3566161" cy="200450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Visual ML_1">
            <a:hlinkClick r:id="" action="ppaction://media"/>
            <a:extLst>
              <a:ext uri="{FF2B5EF4-FFF2-40B4-BE49-F238E27FC236}">
                <a16:creationId xmlns:a16="http://schemas.microsoft.com/office/drawing/2014/main" id="{8B590CF9-C6B0-424B-98D6-CF35229A61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33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03031" y="2798785"/>
            <a:ext cx="3566160" cy="200599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ML Notebooks_1_1">
            <a:hlinkClick r:id="" action="ppaction://media"/>
            <a:extLst>
              <a:ext uri="{FF2B5EF4-FFF2-40B4-BE49-F238E27FC236}">
                <a16:creationId xmlns:a16="http://schemas.microsoft.com/office/drawing/2014/main" id="{9AEC3D3D-2641-49F5-ABAF-1242D18D6CC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31752" y="2800275"/>
            <a:ext cx="3563511" cy="200450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268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/>
          <a:lstStyle/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09:00 AM – 10:00 AM : Intro and environment setup</a:t>
            </a:r>
          </a:p>
          <a:p>
            <a:pPr marL="0" indent="0">
              <a:buNone/>
            </a:pPr>
            <a:r>
              <a:rPr lang="en-US" b="0" cap="none" dirty="0"/>
              <a:t>10:00 AM – 11:00 AM : Lab 1</a:t>
            </a:r>
          </a:p>
          <a:p>
            <a:pPr marL="0" indent="0">
              <a:buNone/>
            </a:pPr>
            <a:r>
              <a:rPr lang="en-US" b="0" cap="none" dirty="0"/>
              <a:t>11:00 AM – 11:15 AM : Lab 2 intro</a:t>
            </a:r>
          </a:p>
          <a:p>
            <a:pPr marL="0" indent="0">
              <a:buNone/>
            </a:pPr>
            <a:r>
              <a:rPr lang="en-US" b="0" cap="none" dirty="0"/>
              <a:t>11:15 AM – 12:00 PM : Lab 2</a:t>
            </a:r>
          </a:p>
          <a:p>
            <a:pPr marL="0" indent="0">
              <a:buNone/>
            </a:pPr>
            <a:r>
              <a:rPr lang="en-US" b="0" cap="none" dirty="0"/>
              <a:t>12:00 PM – 01:00 PM : Lunch break (The Marquee Ballroom)</a:t>
            </a:r>
          </a:p>
          <a:p>
            <a:pPr marL="0" indent="0">
              <a:buNone/>
            </a:pPr>
            <a:r>
              <a:rPr lang="en-US" b="0" cap="none" dirty="0"/>
              <a:t>01:00 PM – 01:45 PM : Lab 2 (continued)</a:t>
            </a:r>
          </a:p>
          <a:p>
            <a:pPr marL="0" indent="0">
              <a:buNone/>
            </a:pPr>
            <a:r>
              <a:rPr lang="en-US" b="0" cap="none" dirty="0"/>
              <a:t>01:45 PM – 02:00 PM : Lab 3 intro</a:t>
            </a:r>
          </a:p>
          <a:p>
            <a:pPr marL="0" indent="0">
              <a:buNone/>
            </a:pPr>
            <a:r>
              <a:rPr lang="en-US" b="0" cap="none" dirty="0"/>
              <a:t>02:00 PM – 04:00 PM : Lab 3</a:t>
            </a:r>
          </a:p>
        </p:txBody>
      </p:sp>
    </p:spTree>
    <p:extLst>
      <p:ext uri="{BB962C8B-B14F-4D97-AF65-F5344CB8AC3E}">
        <p14:creationId xmlns:p14="http://schemas.microsoft.com/office/powerpoint/2010/main" val="267683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2BC8E-75F2-48F7-8F80-97EAEEA7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9840"/>
            <a:ext cx="10515600" cy="658065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Deploying a trained model – the traditional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361772"/>
            <a:ext cx="11018520" cy="23083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the model file (any format)</a:t>
            </a:r>
          </a:p>
          <a:p>
            <a:r>
              <a:rPr lang="en-US" dirty="0"/>
              <a:t>Create a scoring script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r>
              <a:rPr lang="en-US" dirty="0"/>
              <a:t>Optionally create a schema file describing the web service input (.json)</a:t>
            </a:r>
          </a:p>
          <a:p>
            <a:r>
              <a:rPr lang="en-US" dirty="0"/>
              <a:t>Create a real-time scoring web service</a:t>
            </a:r>
          </a:p>
          <a:p>
            <a:r>
              <a:rPr lang="en-US" dirty="0"/>
              <a:t>Call the web service from your applications</a:t>
            </a:r>
          </a:p>
          <a:p>
            <a:r>
              <a:rPr lang="en-US" dirty="0"/>
              <a:t>Repeat the process each time you re-train the model</a:t>
            </a:r>
          </a:p>
        </p:txBody>
      </p:sp>
      <p:sp>
        <p:nvSpPr>
          <p:cNvPr id="7" name="globe_2" title="Icon of a sphere made of lines">
            <a:extLst>
              <a:ext uri="{FF2B5EF4-FFF2-40B4-BE49-F238E27FC236}">
                <a16:creationId xmlns:a16="http://schemas.microsoft.com/office/drawing/2014/main" id="{0C03A734-A891-44F6-BC54-A8789FB1090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1176" y="4884282"/>
            <a:ext cx="1237908" cy="1237908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cript_F03A" title="Icon of an unrolled document with writing on it">
            <a:extLst>
              <a:ext uri="{FF2B5EF4-FFF2-40B4-BE49-F238E27FC236}">
                <a16:creationId xmlns:a16="http://schemas.microsoft.com/office/drawing/2014/main" id="{434EA4F7-6EB5-4EF4-90A7-F9CE160441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46655" y="4884282"/>
            <a:ext cx="1237907" cy="1238508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49D37-A69E-4D76-971F-20584EFF10D6}"/>
              </a:ext>
            </a:extLst>
          </p:cNvPr>
          <p:cNvCxnSpPr/>
          <p:nvPr/>
        </p:nvCxnSpPr>
        <p:spPr>
          <a:xfrm>
            <a:off x="3286897" y="5503236"/>
            <a:ext cx="119860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403A84-EDA6-4B9A-A5CD-78A6D14A5FEA}"/>
              </a:ext>
            </a:extLst>
          </p:cNvPr>
          <p:cNvCxnSpPr/>
          <p:nvPr/>
        </p:nvCxnSpPr>
        <p:spPr>
          <a:xfrm>
            <a:off x="5966254" y="5494724"/>
            <a:ext cx="119860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_11" title="Icon of a circle made of two curved arrows">
            <a:extLst>
              <a:ext uri="{FF2B5EF4-FFF2-40B4-BE49-F238E27FC236}">
                <a16:creationId xmlns:a16="http://schemas.microsoft.com/office/drawing/2014/main" id="{75783D91-5516-4032-AC2B-C6C0BCBDB8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34508" y="5078158"/>
            <a:ext cx="813823" cy="8501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76200" cap="sq">
            <a:solidFill>
              <a:schemeClr val="bg2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box" title="Icon of a box">
            <a:extLst>
              <a:ext uri="{FF2B5EF4-FFF2-40B4-BE49-F238E27FC236}">
                <a16:creationId xmlns:a16="http://schemas.microsoft.com/office/drawing/2014/main" id="{ABE71CAC-60F1-4DD1-8452-D934C7A83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2674" y="4884282"/>
            <a:ext cx="1237907" cy="1249676"/>
          </a:xfrm>
          <a:custGeom>
            <a:avLst/>
            <a:gdLst>
              <a:gd name="T0" fmla="*/ 87 w 240"/>
              <a:gd name="T1" fmla="*/ 0 h 244"/>
              <a:gd name="T2" fmla="*/ 165 w 240"/>
              <a:gd name="T3" fmla="*/ 83 h 244"/>
              <a:gd name="T4" fmla="*/ 198 w 240"/>
              <a:gd name="T5" fmla="*/ 39 h 244"/>
              <a:gd name="T6" fmla="*/ 123 w 240"/>
              <a:gd name="T7" fmla="*/ 39 h 244"/>
              <a:gd name="T8" fmla="*/ 240 w 240"/>
              <a:gd name="T9" fmla="*/ 83 h 244"/>
              <a:gd name="T10" fmla="*/ 80 w 240"/>
              <a:gd name="T11" fmla="*/ 83 h 244"/>
              <a:gd name="T12" fmla="*/ 80 w 240"/>
              <a:gd name="T13" fmla="*/ 244 h 244"/>
              <a:gd name="T14" fmla="*/ 240 w 240"/>
              <a:gd name="T15" fmla="*/ 244 h 244"/>
              <a:gd name="T16" fmla="*/ 240 w 240"/>
              <a:gd name="T17" fmla="*/ 83 h 244"/>
              <a:gd name="T18" fmla="*/ 80 w 240"/>
              <a:gd name="T19" fmla="*/ 173 h 244"/>
              <a:gd name="T20" fmla="*/ 80 w 240"/>
              <a:gd name="T21" fmla="*/ 83 h 244"/>
              <a:gd name="T22" fmla="*/ 0 w 240"/>
              <a:gd name="T23" fmla="*/ 0 h 244"/>
              <a:gd name="T24" fmla="*/ 0 w 240"/>
              <a:gd name="T25" fmla="*/ 137 h 244"/>
              <a:gd name="T26" fmla="*/ 80 w 240"/>
              <a:gd name="T27" fmla="*/ 244 h 244"/>
              <a:gd name="T28" fmla="*/ 80 w 240"/>
              <a:gd name="T29" fmla="*/ 173 h 244"/>
              <a:gd name="T30" fmla="*/ 119 w 240"/>
              <a:gd name="T31" fmla="*/ 0 h 244"/>
              <a:gd name="T32" fmla="*/ 0 w 240"/>
              <a:gd name="T33" fmla="*/ 0 h 244"/>
              <a:gd name="T34" fmla="*/ 80 w 240"/>
              <a:gd name="T35" fmla="*/ 83 h 244"/>
              <a:gd name="T36" fmla="*/ 240 w 240"/>
              <a:gd name="T37" fmla="*/ 83 h 244"/>
              <a:gd name="T38" fmla="*/ 161 w 240"/>
              <a:gd name="T39" fmla="*/ 0 h 244"/>
              <a:gd name="T40" fmla="*/ 119 w 240"/>
              <a:gd name="T41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0" h="244">
                <a:moveTo>
                  <a:pt x="87" y="0"/>
                </a:moveTo>
                <a:lnTo>
                  <a:pt x="165" y="83"/>
                </a:lnTo>
                <a:moveTo>
                  <a:pt x="198" y="39"/>
                </a:moveTo>
                <a:lnTo>
                  <a:pt x="123" y="39"/>
                </a:lnTo>
                <a:moveTo>
                  <a:pt x="240" y="83"/>
                </a:moveTo>
                <a:lnTo>
                  <a:pt x="80" y="83"/>
                </a:lnTo>
                <a:lnTo>
                  <a:pt x="80" y="244"/>
                </a:lnTo>
                <a:lnTo>
                  <a:pt x="240" y="244"/>
                </a:lnTo>
                <a:lnTo>
                  <a:pt x="240" y="83"/>
                </a:lnTo>
                <a:moveTo>
                  <a:pt x="80" y="173"/>
                </a:moveTo>
                <a:lnTo>
                  <a:pt x="80" y="83"/>
                </a:lnTo>
                <a:lnTo>
                  <a:pt x="0" y="0"/>
                </a:lnTo>
                <a:lnTo>
                  <a:pt x="0" y="137"/>
                </a:lnTo>
                <a:lnTo>
                  <a:pt x="80" y="244"/>
                </a:lnTo>
                <a:lnTo>
                  <a:pt x="80" y="173"/>
                </a:lnTo>
                <a:moveTo>
                  <a:pt x="119" y="0"/>
                </a:moveTo>
                <a:lnTo>
                  <a:pt x="0" y="0"/>
                </a:lnTo>
                <a:lnTo>
                  <a:pt x="80" y="83"/>
                </a:lnTo>
                <a:lnTo>
                  <a:pt x="240" y="83"/>
                </a:lnTo>
                <a:lnTo>
                  <a:pt x="161" y="0"/>
                </a:lnTo>
                <a:lnTo>
                  <a:pt x="119" y="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5152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5D9C-6907-454B-9207-9DDC6B5B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108612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Deploying with Azure Machine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93A03-64A5-4F3B-A959-CE7F0D900F1E}"/>
              </a:ext>
            </a:extLst>
          </p:cNvPr>
          <p:cNvGrpSpPr/>
          <p:nvPr/>
        </p:nvGrpSpPr>
        <p:grpSpPr>
          <a:xfrm>
            <a:off x="588263" y="1612978"/>
            <a:ext cx="8328481" cy="3632044"/>
            <a:chOff x="2588960" y="1498311"/>
            <a:chExt cx="8328481" cy="3632044"/>
          </a:xfrm>
        </p:grpSpPr>
        <p:sp>
          <p:nvSpPr>
            <p:cNvPr id="11" name="Arrow: Striped Right 10">
              <a:extLst>
                <a:ext uri="{FF2B5EF4-FFF2-40B4-BE49-F238E27FC236}">
                  <a16:creationId xmlns:a16="http://schemas.microsoft.com/office/drawing/2014/main" id="{B7B8795A-BFD6-4A38-8645-5B9D35ED787D}"/>
                </a:ext>
              </a:extLst>
            </p:cNvPr>
            <p:cNvSpPr/>
            <p:nvPr/>
          </p:nvSpPr>
          <p:spPr>
            <a:xfrm>
              <a:off x="4211572" y="2757657"/>
              <a:ext cx="2033262" cy="810749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82B7C1-1D64-4BFD-913C-558273C2A12E}"/>
                </a:ext>
              </a:extLst>
            </p:cNvPr>
            <p:cNvSpPr/>
            <p:nvPr/>
          </p:nvSpPr>
          <p:spPr>
            <a:xfrm>
              <a:off x="7988306" y="4408015"/>
              <a:ext cx="29291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 Server Application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66811A-7908-4E0B-B5C6-53331E8BD533}"/>
                </a:ext>
              </a:extLst>
            </p:cNvPr>
            <p:cNvSpPr/>
            <p:nvPr/>
          </p:nvSpPr>
          <p:spPr>
            <a:xfrm>
              <a:off x="7925843" y="2900731"/>
              <a:ext cx="2550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Desktop Application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9723CB-72A8-4696-BC28-62CA6B3471A5}"/>
                </a:ext>
              </a:extLst>
            </p:cNvPr>
            <p:cNvSpPr/>
            <p:nvPr/>
          </p:nvSpPr>
          <p:spPr>
            <a:xfrm>
              <a:off x="7942873" y="1727289"/>
              <a:ext cx="23615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Device Application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C1E42D-E9A9-49D7-9F32-969BB29B219D}"/>
                </a:ext>
              </a:extLst>
            </p:cNvPr>
            <p:cNvSpPr/>
            <p:nvPr/>
          </p:nvSpPr>
          <p:spPr>
            <a:xfrm>
              <a:off x="2588960" y="3863013"/>
              <a:ext cx="117583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Trained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</a:t>
              </a:r>
            </a:p>
          </p:txBody>
        </p:sp>
        <p:pic>
          <p:nvPicPr>
            <p:cNvPr id="16" name="Graphic 15" descr="Box">
              <a:extLst>
                <a:ext uri="{FF2B5EF4-FFF2-40B4-BE49-F238E27FC236}">
                  <a16:creationId xmlns:a16="http://schemas.microsoft.com/office/drawing/2014/main" id="{DCD7B36D-DD3A-4400-AA6C-1882B3F9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9056" y="2077742"/>
              <a:ext cx="352967" cy="35296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65212-A288-4152-BFD2-BC727B4F8BBA}"/>
                </a:ext>
              </a:extLst>
            </p:cNvPr>
            <p:cNvSpPr/>
            <p:nvPr/>
          </p:nvSpPr>
          <p:spPr>
            <a:xfrm>
              <a:off x="8322023" y="2061378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Serialized Model</a:t>
              </a:r>
            </a:p>
          </p:txBody>
        </p:sp>
        <p:pic>
          <p:nvPicPr>
            <p:cNvPr id="22" name="Graphic 21" descr="Box">
              <a:extLst>
                <a:ext uri="{FF2B5EF4-FFF2-40B4-BE49-F238E27FC236}">
                  <a16:creationId xmlns:a16="http://schemas.microsoft.com/office/drawing/2014/main" id="{43CAB5E0-179C-4637-9009-AF100B7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88306" y="3618003"/>
              <a:ext cx="355380" cy="35538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9CB46C-C3B4-4033-957A-04EA365788D7}"/>
                </a:ext>
              </a:extLst>
            </p:cNvPr>
            <p:cNvSpPr/>
            <p:nvPr/>
          </p:nvSpPr>
          <p:spPr>
            <a:xfrm>
              <a:off x="8343685" y="3601639"/>
              <a:ext cx="2307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Containerized Model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B867C7-0DA6-4F56-9CBA-CB2E469B3B6B}"/>
                </a:ext>
              </a:extLst>
            </p:cNvPr>
            <p:cNvSpPr/>
            <p:nvPr/>
          </p:nvSpPr>
          <p:spPr>
            <a:xfrm>
              <a:off x="4191778" y="3606923"/>
              <a:ext cx="17321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the trained model to make predictions</a:t>
              </a:r>
            </a:p>
          </p:txBody>
        </p:sp>
        <p:sp>
          <p:nvSpPr>
            <p:cNvPr id="25" name="box" title="Icon of a box">
              <a:extLst>
                <a:ext uri="{FF2B5EF4-FFF2-40B4-BE49-F238E27FC236}">
                  <a16:creationId xmlns:a16="http://schemas.microsoft.com/office/drawing/2014/main" id="{39A507AD-9B61-4F7B-A29C-53CB0BA2ED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03101" y="2757657"/>
              <a:ext cx="880562" cy="888934"/>
            </a:xfrm>
            <a:custGeom>
              <a:avLst/>
              <a:gdLst>
                <a:gd name="T0" fmla="*/ 87 w 240"/>
                <a:gd name="T1" fmla="*/ 0 h 244"/>
                <a:gd name="T2" fmla="*/ 165 w 240"/>
                <a:gd name="T3" fmla="*/ 83 h 244"/>
                <a:gd name="T4" fmla="*/ 198 w 240"/>
                <a:gd name="T5" fmla="*/ 39 h 244"/>
                <a:gd name="T6" fmla="*/ 123 w 240"/>
                <a:gd name="T7" fmla="*/ 39 h 244"/>
                <a:gd name="T8" fmla="*/ 240 w 240"/>
                <a:gd name="T9" fmla="*/ 83 h 244"/>
                <a:gd name="T10" fmla="*/ 80 w 240"/>
                <a:gd name="T11" fmla="*/ 83 h 244"/>
                <a:gd name="T12" fmla="*/ 80 w 240"/>
                <a:gd name="T13" fmla="*/ 244 h 244"/>
                <a:gd name="T14" fmla="*/ 240 w 240"/>
                <a:gd name="T15" fmla="*/ 244 h 244"/>
                <a:gd name="T16" fmla="*/ 240 w 240"/>
                <a:gd name="T17" fmla="*/ 83 h 244"/>
                <a:gd name="T18" fmla="*/ 80 w 240"/>
                <a:gd name="T19" fmla="*/ 173 h 244"/>
                <a:gd name="T20" fmla="*/ 80 w 240"/>
                <a:gd name="T21" fmla="*/ 83 h 244"/>
                <a:gd name="T22" fmla="*/ 0 w 240"/>
                <a:gd name="T23" fmla="*/ 0 h 244"/>
                <a:gd name="T24" fmla="*/ 0 w 240"/>
                <a:gd name="T25" fmla="*/ 137 h 244"/>
                <a:gd name="T26" fmla="*/ 80 w 240"/>
                <a:gd name="T27" fmla="*/ 244 h 244"/>
                <a:gd name="T28" fmla="*/ 80 w 240"/>
                <a:gd name="T29" fmla="*/ 173 h 244"/>
                <a:gd name="T30" fmla="*/ 119 w 240"/>
                <a:gd name="T31" fmla="*/ 0 h 244"/>
                <a:gd name="T32" fmla="*/ 0 w 240"/>
                <a:gd name="T33" fmla="*/ 0 h 244"/>
                <a:gd name="T34" fmla="*/ 80 w 240"/>
                <a:gd name="T35" fmla="*/ 83 h 244"/>
                <a:gd name="T36" fmla="*/ 240 w 240"/>
                <a:gd name="T37" fmla="*/ 83 h 244"/>
                <a:gd name="T38" fmla="*/ 161 w 240"/>
                <a:gd name="T39" fmla="*/ 0 h 244"/>
                <a:gd name="T40" fmla="*/ 119 w 240"/>
                <a:gd name="T4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44">
                  <a:moveTo>
                    <a:pt x="87" y="0"/>
                  </a:moveTo>
                  <a:lnTo>
                    <a:pt x="165" y="83"/>
                  </a:lnTo>
                  <a:moveTo>
                    <a:pt x="198" y="39"/>
                  </a:moveTo>
                  <a:lnTo>
                    <a:pt x="123" y="39"/>
                  </a:lnTo>
                  <a:moveTo>
                    <a:pt x="240" y="83"/>
                  </a:moveTo>
                  <a:lnTo>
                    <a:pt x="80" y="83"/>
                  </a:lnTo>
                  <a:lnTo>
                    <a:pt x="80" y="244"/>
                  </a:lnTo>
                  <a:lnTo>
                    <a:pt x="240" y="244"/>
                  </a:lnTo>
                  <a:lnTo>
                    <a:pt x="240" y="83"/>
                  </a:lnTo>
                  <a:moveTo>
                    <a:pt x="80" y="173"/>
                  </a:moveTo>
                  <a:lnTo>
                    <a:pt x="80" y="83"/>
                  </a:lnTo>
                  <a:lnTo>
                    <a:pt x="0" y="0"/>
                  </a:lnTo>
                  <a:lnTo>
                    <a:pt x="0" y="137"/>
                  </a:lnTo>
                  <a:lnTo>
                    <a:pt x="80" y="244"/>
                  </a:lnTo>
                  <a:lnTo>
                    <a:pt x="80" y="173"/>
                  </a:lnTo>
                  <a:moveTo>
                    <a:pt x="119" y="0"/>
                  </a:moveTo>
                  <a:lnTo>
                    <a:pt x="0" y="0"/>
                  </a:lnTo>
                  <a:lnTo>
                    <a:pt x="80" y="83"/>
                  </a:lnTo>
                  <a:lnTo>
                    <a:pt x="240" y="83"/>
                  </a:lnTo>
                  <a:lnTo>
                    <a:pt x="161" y="0"/>
                  </a:lnTo>
                  <a:lnTo>
                    <a:pt x="119" y="0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Graphic 28" descr="Box">
              <a:extLst>
                <a:ext uri="{FF2B5EF4-FFF2-40B4-BE49-F238E27FC236}">
                  <a16:creationId xmlns:a16="http://schemas.microsoft.com/office/drawing/2014/main" id="{5407FB21-38AA-406B-B22B-FFADB9FF0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88306" y="3263519"/>
              <a:ext cx="352967" cy="35296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2FC8D3-6808-405C-9174-F4E04B8F4C56}"/>
                </a:ext>
              </a:extLst>
            </p:cNvPr>
            <p:cNvSpPr/>
            <p:nvPr/>
          </p:nvSpPr>
          <p:spPr>
            <a:xfrm>
              <a:off x="8341273" y="3247155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Serialized Model</a:t>
              </a:r>
            </a:p>
          </p:txBody>
        </p:sp>
        <p:pic>
          <p:nvPicPr>
            <p:cNvPr id="31" name="Graphic 30" descr="Box">
              <a:extLst>
                <a:ext uri="{FF2B5EF4-FFF2-40B4-BE49-F238E27FC236}">
                  <a16:creationId xmlns:a16="http://schemas.microsoft.com/office/drawing/2014/main" id="{E1DF4AC5-EAE5-48E5-965F-9681AFD3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88306" y="4774975"/>
              <a:ext cx="355380" cy="35538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4DEBB2-BF15-4D51-A5AF-61BFB1376752}"/>
                </a:ext>
              </a:extLst>
            </p:cNvPr>
            <p:cNvSpPr/>
            <p:nvPr/>
          </p:nvSpPr>
          <p:spPr>
            <a:xfrm>
              <a:off x="8343685" y="4758611"/>
              <a:ext cx="2307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Containerized Model</a:t>
              </a:r>
            </a:p>
          </p:txBody>
        </p:sp>
        <p:sp>
          <p:nvSpPr>
            <p:cNvPr id="33" name="CellPhone_E8EA" title="Icon of a cellphone">
              <a:extLst>
                <a:ext uri="{FF2B5EF4-FFF2-40B4-BE49-F238E27FC236}">
                  <a16:creationId xmlns:a16="http://schemas.microsoft.com/office/drawing/2014/main" id="{6066861B-576F-47BC-B985-AAC833D233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51484" y="1498311"/>
              <a:ext cx="486529" cy="810749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PC1_E977" title="Icon of a desktop PC">
              <a:extLst>
                <a:ext uri="{FF2B5EF4-FFF2-40B4-BE49-F238E27FC236}">
                  <a16:creationId xmlns:a16="http://schemas.microsoft.com/office/drawing/2014/main" id="{2399AC36-E20D-43F8-8801-D657EB5226B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35340" y="2896095"/>
              <a:ext cx="1013038" cy="810748"/>
            </a:xfrm>
            <a:custGeom>
              <a:avLst/>
              <a:gdLst>
                <a:gd name="T0" fmla="*/ 1697 w 5093"/>
                <a:gd name="T1" fmla="*/ 1359 h 4076"/>
                <a:gd name="T2" fmla="*/ 5093 w 5093"/>
                <a:gd name="T3" fmla="*/ 1359 h 4076"/>
                <a:gd name="T4" fmla="*/ 5093 w 5093"/>
                <a:gd name="T5" fmla="*/ 3398 h 4076"/>
                <a:gd name="T6" fmla="*/ 1697 w 5093"/>
                <a:gd name="T7" fmla="*/ 3398 h 4076"/>
                <a:gd name="T8" fmla="*/ 1697 w 5093"/>
                <a:gd name="T9" fmla="*/ 1359 h 4076"/>
                <a:gd name="T10" fmla="*/ 3396 w 5093"/>
                <a:gd name="T11" fmla="*/ 3398 h 4076"/>
                <a:gd name="T12" fmla="*/ 3396 w 5093"/>
                <a:gd name="T13" fmla="*/ 4076 h 4076"/>
                <a:gd name="T14" fmla="*/ 2547 w 5093"/>
                <a:gd name="T15" fmla="*/ 4076 h 4076"/>
                <a:gd name="T16" fmla="*/ 4244 w 5093"/>
                <a:gd name="T17" fmla="*/ 4076 h 4076"/>
                <a:gd name="T18" fmla="*/ 510 w 5093"/>
                <a:gd name="T19" fmla="*/ 680 h 4076"/>
                <a:gd name="T20" fmla="*/ 1528 w 5093"/>
                <a:gd name="T21" fmla="*/ 680 h 4076"/>
                <a:gd name="T22" fmla="*/ 510 w 5093"/>
                <a:gd name="T23" fmla="*/ 3398 h 4076"/>
                <a:gd name="T24" fmla="*/ 1697 w 5093"/>
                <a:gd name="T25" fmla="*/ 3398 h 4076"/>
                <a:gd name="T26" fmla="*/ 510 w 5093"/>
                <a:gd name="T27" fmla="*/ 2718 h 4076"/>
                <a:gd name="T28" fmla="*/ 1705 w 5093"/>
                <a:gd name="T29" fmla="*/ 2718 h 4076"/>
                <a:gd name="T30" fmla="*/ 2038 w 5093"/>
                <a:gd name="T31" fmla="*/ 1359 h 4076"/>
                <a:gd name="T32" fmla="*/ 2038 w 5093"/>
                <a:gd name="T33" fmla="*/ 0 h 4076"/>
                <a:gd name="T34" fmla="*/ 0 w 5093"/>
                <a:gd name="T35" fmla="*/ 0 h 4076"/>
                <a:gd name="T36" fmla="*/ 0 w 5093"/>
                <a:gd name="T37" fmla="*/ 4076 h 4076"/>
                <a:gd name="T38" fmla="*/ 2038 w 5093"/>
                <a:gd name="T39" fmla="*/ 4076 h 4076"/>
                <a:gd name="T40" fmla="*/ 2038 w 5093"/>
                <a:gd name="T41" fmla="*/ 3398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93" h="4076">
                  <a:moveTo>
                    <a:pt x="1697" y="1359"/>
                  </a:moveTo>
                  <a:lnTo>
                    <a:pt x="5093" y="1359"/>
                  </a:lnTo>
                  <a:lnTo>
                    <a:pt x="5093" y="3398"/>
                  </a:lnTo>
                  <a:lnTo>
                    <a:pt x="1697" y="3398"/>
                  </a:lnTo>
                  <a:lnTo>
                    <a:pt x="1697" y="1359"/>
                  </a:lnTo>
                  <a:moveTo>
                    <a:pt x="3396" y="3398"/>
                  </a:moveTo>
                  <a:lnTo>
                    <a:pt x="3396" y="4076"/>
                  </a:lnTo>
                  <a:moveTo>
                    <a:pt x="2547" y="4076"/>
                  </a:moveTo>
                  <a:lnTo>
                    <a:pt x="4244" y="4076"/>
                  </a:lnTo>
                  <a:moveTo>
                    <a:pt x="510" y="680"/>
                  </a:moveTo>
                  <a:lnTo>
                    <a:pt x="1528" y="680"/>
                  </a:lnTo>
                  <a:moveTo>
                    <a:pt x="510" y="3398"/>
                  </a:moveTo>
                  <a:lnTo>
                    <a:pt x="1697" y="3398"/>
                  </a:lnTo>
                  <a:moveTo>
                    <a:pt x="510" y="2718"/>
                  </a:moveTo>
                  <a:lnTo>
                    <a:pt x="1705" y="2718"/>
                  </a:lnTo>
                  <a:moveTo>
                    <a:pt x="2038" y="1359"/>
                  </a:moveTo>
                  <a:lnTo>
                    <a:pt x="2038" y="0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2038" y="4076"/>
                  </a:lnTo>
                  <a:lnTo>
                    <a:pt x="2038" y="3398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globe_2" title="Icon of a sphere made of lines">
              <a:extLst>
                <a:ext uri="{FF2B5EF4-FFF2-40B4-BE49-F238E27FC236}">
                  <a16:creationId xmlns:a16="http://schemas.microsoft.com/office/drawing/2014/main" id="{01332069-D5D0-4879-B229-7A69757CC3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38259" y="4310971"/>
              <a:ext cx="810748" cy="810748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DD7F55-FD85-4C54-BA53-E43D62CA760A}"/>
              </a:ext>
            </a:extLst>
          </p:cNvPr>
          <p:cNvSpPr/>
          <p:nvPr/>
        </p:nvSpPr>
        <p:spPr bwMode="auto">
          <a:xfrm>
            <a:off x="8906887" y="0"/>
            <a:ext cx="3285113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ML deploys containers to: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Kubernetes Service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–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–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Container Instance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B7110-2CBA-449B-B385-9B8546C58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247" y="1956412"/>
            <a:ext cx="1494391" cy="14943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ED977CD-84F6-444F-A4F9-ECB6F1996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3467" y="4623889"/>
            <a:ext cx="1503156" cy="1494391"/>
          </a:xfrm>
          <a:prstGeom prst="rect">
            <a:avLst/>
          </a:prstGeom>
        </p:spPr>
      </p:pic>
      <p:sp>
        <p:nvSpPr>
          <p:cNvPr id="26" name="car_3" title="Icon of a car with signal lines on top">
            <a:extLst>
              <a:ext uri="{FF2B5EF4-FFF2-40B4-BE49-F238E27FC236}">
                <a16:creationId xmlns:a16="http://schemas.microsoft.com/office/drawing/2014/main" id="{78714CBA-1A7C-4175-881B-3BEE1564AB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08412" y="5742145"/>
            <a:ext cx="967821" cy="726903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1A577-4292-476A-83B6-39C3578BA256}"/>
              </a:ext>
            </a:extLst>
          </p:cNvPr>
          <p:cNvSpPr/>
          <p:nvPr/>
        </p:nvSpPr>
        <p:spPr>
          <a:xfrm>
            <a:off x="5925146" y="5572836"/>
            <a:ext cx="2047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IoT Edge Device</a:t>
            </a:r>
          </a:p>
        </p:txBody>
      </p:sp>
      <p:pic>
        <p:nvPicPr>
          <p:cNvPr id="37" name="Graphic 36" descr="Box">
            <a:extLst>
              <a:ext uri="{FF2B5EF4-FFF2-40B4-BE49-F238E27FC236}">
                <a16:creationId xmlns:a16="http://schemas.microsoft.com/office/drawing/2014/main" id="{E283B333-9F05-47C4-9575-B263A1F3E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7609" y="6290108"/>
            <a:ext cx="355380" cy="35538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6159E9-D1BD-48B9-B735-26686B61147F}"/>
              </a:ext>
            </a:extLst>
          </p:cNvPr>
          <p:cNvSpPr/>
          <p:nvPr/>
        </p:nvSpPr>
        <p:spPr>
          <a:xfrm>
            <a:off x="6342988" y="6273744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Containerized Model</a:t>
            </a:r>
          </a:p>
        </p:txBody>
      </p:sp>
      <p:pic>
        <p:nvPicPr>
          <p:cNvPr id="39" name="Graphic 38" descr="Box">
            <a:extLst>
              <a:ext uri="{FF2B5EF4-FFF2-40B4-BE49-F238E27FC236}">
                <a16:creationId xmlns:a16="http://schemas.microsoft.com/office/drawing/2014/main" id="{E1A22344-99C6-415D-B3C5-82DE00B1B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7609" y="5935624"/>
            <a:ext cx="352967" cy="35296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9BE91D0-FC8F-46F0-AD0A-4E1C2465D403}"/>
              </a:ext>
            </a:extLst>
          </p:cNvPr>
          <p:cNvSpPr/>
          <p:nvPr/>
        </p:nvSpPr>
        <p:spPr>
          <a:xfrm>
            <a:off x="6340576" y="591926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Serialized Model</a:t>
            </a:r>
          </a:p>
        </p:txBody>
      </p:sp>
    </p:spTree>
    <p:extLst>
      <p:ext uri="{BB962C8B-B14F-4D97-AF65-F5344CB8AC3E}">
        <p14:creationId xmlns:p14="http://schemas.microsoft.com/office/powerpoint/2010/main" val="158424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6D89-7A7D-4799-A0C0-DB517D09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459" y="-237749"/>
            <a:ext cx="10515600" cy="658065"/>
          </a:xfrm>
        </p:spPr>
        <p:txBody>
          <a:bodyPr/>
          <a:lstStyle/>
          <a:p>
            <a:pPr algn="ctr"/>
            <a:r>
              <a:rPr lang="en-US" dirty="0"/>
              <a:t>Deploy machine learning models at scale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05294C-4F38-9A48-925D-0DF05CBFB020}"/>
              </a:ext>
            </a:extLst>
          </p:cNvPr>
          <p:cNvGrpSpPr/>
          <p:nvPr/>
        </p:nvGrpSpPr>
        <p:grpSpPr>
          <a:xfrm>
            <a:off x="2241783" y="1784162"/>
            <a:ext cx="9365000" cy="3108350"/>
            <a:chOff x="2400510" y="1129116"/>
            <a:chExt cx="9552788" cy="44238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D9FDCD-10D2-4415-B74A-DEB77B857915}"/>
                </a:ext>
              </a:extLst>
            </p:cNvPr>
            <p:cNvSpPr/>
            <p:nvPr/>
          </p:nvSpPr>
          <p:spPr bwMode="auto">
            <a:xfrm>
              <a:off x="2400510" y="2034958"/>
              <a:ext cx="9552788" cy="3517991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03361F-EC5F-4977-AC14-181D9F1DC475}"/>
                </a:ext>
              </a:extLst>
            </p:cNvPr>
            <p:cNvSpPr txBox="1"/>
            <p:nvPr/>
          </p:nvSpPr>
          <p:spPr>
            <a:xfrm>
              <a:off x="4411493" y="1129116"/>
              <a:ext cx="5410200" cy="39422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algn="ctr" defTabSz="932742">
                <a:spcBef>
                  <a:spcPct val="0"/>
                </a:spcBef>
                <a:defRPr>
                  <a:solidFill>
                    <a:schemeClr val="accent2"/>
                  </a:solidFill>
                  <a:latin typeface="Segoe UI Semibold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Machine Learning service 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BC5F863-783D-584C-BF08-EC14C4A34BD6}"/>
              </a:ext>
            </a:extLst>
          </p:cNvPr>
          <p:cNvSpPr txBox="1"/>
          <p:nvPr/>
        </p:nvSpPr>
        <p:spPr>
          <a:xfrm>
            <a:off x="2492945" y="2647547"/>
            <a:ext cx="1490957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Build and Train Models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D524F0-88F6-2A4C-9299-BDCE5CB9ABBB}"/>
              </a:ext>
            </a:extLst>
          </p:cNvPr>
          <p:cNvSpPr txBox="1"/>
          <p:nvPr/>
        </p:nvSpPr>
        <p:spPr>
          <a:xfrm>
            <a:off x="2496045" y="4385968"/>
            <a:ext cx="1484756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Automated ML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D5DBC-A632-EF4E-92E9-E5C2A26AFB4B}"/>
              </a:ext>
            </a:extLst>
          </p:cNvPr>
          <p:cNvSpPr txBox="1"/>
          <p:nvPr/>
        </p:nvSpPr>
        <p:spPr>
          <a:xfrm>
            <a:off x="6266259" y="2653123"/>
            <a:ext cx="1404348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Validate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16BF40-CFE2-A541-95C5-5ACA01424598}"/>
              </a:ext>
            </a:extLst>
          </p:cNvPr>
          <p:cNvSpPr txBox="1"/>
          <p:nvPr/>
        </p:nvSpPr>
        <p:spPr>
          <a:xfrm>
            <a:off x="6176697" y="4243429"/>
            <a:ext cx="1583472" cy="5909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Containerize and test on Azure Container Instance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063BB0-6214-6849-B11A-BE44572C2AAC}"/>
              </a:ext>
            </a:extLst>
          </p:cNvPr>
          <p:cNvSpPr txBox="1"/>
          <p:nvPr/>
        </p:nvSpPr>
        <p:spPr>
          <a:xfrm>
            <a:off x="4404845" y="2647546"/>
            <a:ext cx="1404348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Train Models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8E796D-37D7-9748-9748-3CD07B70ADE5}"/>
              </a:ext>
            </a:extLst>
          </p:cNvPr>
          <p:cNvSpPr txBox="1"/>
          <p:nvPr/>
        </p:nvSpPr>
        <p:spPr>
          <a:xfrm>
            <a:off x="4407765" y="4385968"/>
            <a:ext cx="1398508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Azure ML Compute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8244BD-2414-1B48-81F2-A9CC0F26EBE0}"/>
              </a:ext>
            </a:extLst>
          </p:cNvPr>
          <p:cNvSpPr txBox="1"/>
          <p:nvPr/>
        </p:nvSpPr>
        <p:spPr>
          <a:xfrm>
            <a:off x="9976919" y="2651132"/>
            <a:ext cx="1404348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Monitor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32A4B9-71F2-5D43-97E2-B72877091E6B}"/>
              </a:ext>
            </a:extLst>
          </p:cNvPr>
          <p:cNvSpPr txBox="1"/>
          <p:nvPr/>
        </p:nvSpPr>
        <p:spPr>
          <a:xfrm>
            <a:off x="10023074" y="4314699"/>
            <a:ext cx="1312040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Monitor models with Azure ML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B10599-7CBA-7542-958E-70E55354D169}"/>
              </a:ext>
            </a:extLst>
          </p:cNvPr>
          <p:cNvGrpSpPr/>
          <p:nvPr/>
        </p:nvGrpSpPr>
        <p:grpSpPr>
          <a:xfrm>
            <a:off x="1590198" y="2293935"/>
            <a:ext cx="1011376" cy="2702832"/>
            <a:chOff x="1859083" y="2339433"/>
            <a:chExt cx="1031656" cy="3486866"/>
          </a:xfrm>
        </p:grpSpPr>
        <p:sp>
          <p:nvSpPr>
            <p:cNvPr id="150" name="Right Bracket 149">
              <a:extLst>
                <a:ext uri="{FF2B5EF4-FFF2-40B4-BE49-F238E27FC236}">
                  <a16:creationId xmlns:a16="http://schemas.microsoft.com/office/drawing/2014/main" id="{FF53469C-FE82-4F49-AA8C-4FB79C521CDF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5875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E44C8EC-4994-A741-8CA0-E9ED60BE7D2D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023869"/>
              <a:ext cx="879328" cy="0"/>
            </a:xfrm>
            <a:prstGeom prst="straightConnector1">
              <a:avLst/>
            </a:prstGeom>
            <a:ln w="15875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090B47A-F626-524A-99F9-192660801934}"/>
              </a:ext>
            </a:extLst>
          </p:cNvPr>
          <p:cNvCxnSpPr/>
          <p:nvPr/>
        </p:nvCxnSpPr>
        <p:spPr>
          <a:xfrm>
            <a:off x="4179749" y="3442049"/>
            <a:ext cx="0" cy="314928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D1D7C13-8E88-5B47-9934-ECD893A0AA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79749" y="3442049"/>
            <a:ext cx="0" cy="314928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386594D-A9C8-404D-95E0-98A9772E7D8C}"/>
              </a:ext>
            </a:extLst>
          </p:cNvPr>
          <p:cNvCxnSpPr>
            <a:cxnSpLocks/>
          </p:cNvCxnSpPr>
          <p:nvPr/>
        </p:nvCxnSpPr>
        <p:spPr>
          <a:xfrm>
            <a:off x="5823008" y="3599513"/>
            <a:ext cx="62222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03F80B8-19C7-994F-8703-C999CCE3D213}"/>
              </a:ext>
            </a:extLst>
          </p:cNvPr>
          <p:cNvSpPr txBox="1"/>
          <p:nvPr/>
        </p:nvSpPr>
        <p:spPr>
          <a:xfrm>
            <a:off x="8082189" y="2671413"/>
            <a:ext cx="1404348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Deploy Models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9BE1798-3784-1E43-A968-B0B0F9786687}"/>
              </a:ext>
            </a:extLst>
          </p:cNvPr>
          <p:cNvSpPr txBox="1"/>
          <p:nvPr/>
        </p:nvSpPr>
        <p:spPr>
          <a:xfrm>
            <a:off x="7992519" y="4314699"/>
            <a:ext cx="1583688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Scale with Azure Kubernetes Service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F5BD7C1A-9F06-5D41-B81F-6803E2E1656F}"/>
              </a:ext>
            </a:extLst>
          </p:cNvPr>
          <p:cNvCxnSpPr>
            <a:cxnSpLocks/>
          </p:cNvCxnSpPr>
          <p:nvPr/>
        </p:nvCxnSpPr>
        <p:spPr>
          <a:xfrm>
            <a:off x="7493149" y="3599513"/>
            <a:ext cx="62222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9E399D-042F-DF46-A088-C9A90F5628D2}"/>
              </a:ext>
            </a:extLst>
          </p:cNvPr>
          <p:cNvCxnSpPr>
            <a:cxnSpLocks/>
          </p:cNvCxnSpPr>
          <p:nvPr/>
        </p:nvCxnSpPr>
        <p:spPr>
          <a:xfrm>
            <a:off x="9347723" y="3599513"/>
            <a:ext cx="62222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7EA80DD-1349-CE42-930F-CA097783FE9A}"/>
              </a:ext>
            </a:extLst>
          </p:cNvPr>
          <p:cNvGrpSpPr/>
          <p:nvPr/>
        </p:nvGrpSpPr>
        <p:grpSpPr>
          <a:xfrm>
            <a:off x="4621379" y="3296038"/>
            <a:ext cx="971280" cy="774933"/>
            <a:chOff x="4211713" y="2341498"/>
            <a:chExt cx="1197761" cy="95564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4A25F46-C77F-6840-8627-A0DD7F108FB2}"/>
                </a:ext>
              </a:extLst>
            </p:cNvPr>
            <p:cNvGrpSpPr/>
            <p:nvPr/>
          </p:nvGrpSpPr>
          <p:grpSpPr>
            <a:xfrm>
              <a:off x="4273533" y="2402426"/>
              <a:ext cx="1079495" cy="840319"/>
              <a:chOff x="4273550" y="2402418"/>
              <a:chExt cx="1079500" cy="84031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F9D1C09-1627-C944-BE57-080289F9C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A242366-DF6D-064B-A074-8B4B9B13C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A678449-A5DF-9649-A21D-6DD3F0E41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DC9F23D-2CF0-E14A-A50C-FCF2FF3CB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C9EE3954-A68A-F540-A358-C7FBE888E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275C090-F8F3-CA44-AF03-D68DC2567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5FB90988-C77A-AC48-B8B4-8AFCF2C8B5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1CC722E-1E1E-504E-B741-2804629E84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F31C62B-D92C-ED4D-A4D0-E7F340FC7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9680375-8A17-6E4E-B360-780B234DB5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2E7E9F6-A893-2A4C-AC53-4FBAD961DE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7C581AB-12E9-0449-B778-B5A1D3397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50A89A6-4525-714F-8F5D-A80A84C49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AD1893D1-7CA5-8F4A-8B21-648544D90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9050" cap="rnd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184" name="Oval 19">
              <a:extLst>
                <a:ext uri="{FF2B5EF4-FFF2-40B4-BE49-F238E27FC236}">
                  <a16:creationId xmlns:a16="http://schemas.microsoft.com/office/drawing/2014/main" id="{11932043-7AFA-DD40-871F-D269A23CB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149" y="2341498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Oval 19">
              <a:extLst>
                <a:ext uri="{FF2B5EF4-FFF2-40B4-BE49-F238E27FC236}">
                  <a16:creationId xmlns:a16="http://schemas.microsoft.com/office/drawing/2014/main" id="{D48FEF75-3D00-954A-A5EC-52E6A16C6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374" y="2570826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Oval 19">
              <a:extLst>
                <a:ext uri="{FF2B5EF4-FFF2-40B4-BE49-F238E27FC236}">
                  <a16:creationId xmlns:a16="http://schemas.microsoft.com/office/drawing/2014/main" id="{BDBB498C-4EAC-0F45-88D2-0484CFD51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657" y="2812317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Oval 19">
              <a:extLst>
                <a:ext uri="{FF2B5EF4-FFF2-40B4-BE49-F238E27FC236}">
                  <a16:creationId xmlns:a16="http://schemas.microsoft.com/office/drawing/2014/main" id="{DA9D7725-0C89-0241-9BB2-07EBBC02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5723" y="3059804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Oval 19">
              <a:extLst>
                <a:ext uri="{FF2B5EF4-FFF2-40B4-BE49-F238E27FC236}">
                  <a16:creationId xmlns:a16="http://schemas.microsoft.com/office/drawing/2014/main" id="{ABA3F361-88C2-DF44-BAE5-7F4167633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1629" y="3160041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Oval 19">
              <a:extLst>
                <a:ext uri="{FF2B5EF4-FFF2-40B4-BE49-F238E27FC236}">
                  <a16:creationId xmlns:a16="http://schemas.microsoft.com/office/drawing/2014/main" id="{6D7CF8EF-8BB4-B54F-B92F-2A7C1E49C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713" y="2912176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Oval 19">
              <a:extLst>
                <a:ext uri="{FF2B5EF4-FFF2-40B4-BE49-F238E27FC236}">
                  <a16:creationId xmlns:a16="http://schemas.microsoft.com/office/drawing/2014/main" id="{D8653651-93F0-A944-8D46-1683CCE48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628" y="2626343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Oval 19">
              <a:extLst>
                <a:ext uri="{FF2B5EF4-FFF2-40B4-BE49-F238E27FC236}">
                  <a16:creationId xmlns:a16="http://schemas.microsoft.com/office/drawing/2014/main" id="{8AEE714B-780C-CC4C-A2D7-77C68FA0A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492" y="2471020"/>
              <a:ext cx="137100" cy="1371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26A10-D9B3-4920-AFD8-29F80208CA6A}"/>
              </a:ext>
            </a:extLst>
          </p:cNvPr>
          <p:cNvGrpSpPr/>
          <p:nvPr/>
        </p:nvGrpSpPr>
        <p:grpSpPr>
          <a:xfrm>
            <a:off x="6754968" y="3715598"/>
            <a:ext cx="426930" cy="435510"/>
            <a:chOff x="6956208" y="3715598"/>
            <a:chExt cx="426930" cy="435510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053B25D8-0030-4780-AF2C-30CDC6A450EA}"/>
                </a:ext>
              </a:extLst>
            </p:cNvPr>
            <p:cNvGrpSpPr/>
            <p:nvPr/>
          </p:nvGrpSpPr>
          <p:grpSpPr>
            <a:xfrm>
              <a:off x="6956208" y="3715598"/>
              <a:ext cx="426930" cy="252673"/>
              <a:chOff x="944563" y="1663701"/>
              <a:chExt cx="155575" cy="92075"/>
            </a:xfrm>
          </p:grpSpPr>
          <p:sp>
            <p:nvSpPr>
              <p:cNvPr id="263" name="Oval 19">
                <a:extLst>
                  <a:ext uri="{FF2B5EF4-FFF2-40B4-BE49-F238E27FC236}">
                    <a16:creationId xmlns:a16="http://schemas.microsoft.com/office/drawing/2014/main" id="{1D55D4D6-1162-4176-8970-2559CFE8E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438" y="1663701"/>
                <a:ext cx="93663" cy="92075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Freeform 20">
                <a:extLst>
                  <a:ext uri="{FF2B5EF4-FFF2-40B4-BE49-F238E27FC236}">
                    <a16:creationId xmlns:a16="http://schemas.microsoft.com/office/drawing/2014/main" id="{D76A4F28-05CE-4D38-B810-2585E86CF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3" y="1720851"/>
                <a:ext cx="155575" cy="34925"/>
              </a:xfrm>
              <a:custGeom>
                <a:avLst/>
                <a:gdLst>
                  <a:gd name="T0" fmla="*/ 379 w 427"/>
                  <a:gd name="T1" fmla="*/ 96 h 96"/>
                  <a:gd name="T2" fmla="*/ 48 w 427"/>
                  <a:gd name="T3" fmla="*/ 96 h 96"/>
                  <a:gd name="T4" fmla="*/ 0 w 427"/>
                  <a:gd name="T5" fmla="*/ 48 h 96"/>
                  <a:gd name="T6" fmla="*/ 0 w 427"/>
                  <a:gd name="T7" fmla="*/ 48 h 96"/>
                  <a:gd name="T8" fmla="*/ 48 w 427"/>
                  <a:gd name="T9" fmla="*/ 0 h 96"/>
                  <a:gd name="T10" fmla="*/ 379 w 427"/>
                  <a:gd name="T11" fmla="*/ 0 h 96"/>
                  <a:gd name="T12" fmla="*/ 427 w 427"/>
                  <a:gd name="T13" fmla="*/ 48 h 96"/>
                  <a:gd name="T14" fmla="*/ 427 w 427"/>
                  <a:gd name="T15" fmla="*/ 48 h 96"/>
                  <a:gd name="T16" fmla="*/ 379 w 427"/>
                  <a:gd name="T1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7" h="96">
                    <a:moveTo>
                      <a:pt x="379" y="96"/>
                    </a:moveTo>
                    <a:cubicBezTo>
                      <a:pt x="48" y="96"/>
                      <a:pt x="48" y="96"/>
                      <a:pt x="48" y="96"/>
                    </a:cubicBezTo>
                    <a:cubicBezTo>
                      <a:pt x="22" y="96"/>
                      <a:pt x="0" y="75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406" y="0"/>
                      <a:pt x="427" y="21"/>
                      <a:pt x="427" y="48"/>
                    </a:cubicBezTo>
                    <a:cubicBezTo>
                      <a:pt x="427" y="48"/>
                      <a:pt x="427" y="48"/>
                      <a:pt x="427" y="48"/>
                    </a:cubicBezTo>
                    <a:cubicBezTo>
                      <a:pt x="427" y="75"/>
                      <a:pt x="406" y="96"/>
                      <a:pt x="379" y="9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Oval 21">
                <a:extLst>
                  <a:ext uri="{FF2B5EF4-FFF2-40B4-BE49-F238E27FC236}">
                    <a16:creationId xmlns:a16="http://schemas.microsoft.com/office/drawing/2014/main" id="{A2664C43-873F-4CB2-ABDE-102037961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" y="1679576"/>
                <a:ext cx="61913" cy="60325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279F19F-B223-D448-A75C-3DE4E5A588E7}"/>
                </a:ext>
              </a:extLst>
            </p:cNvPr>
            <p:cNvGrpSpPr/>
            <p:nvPr/>
          </p:nvGrpSpPr>
          <p:grpSpPr>
            <a:xfrm>
              <a:off x="7066398" y="3812036"/>
              <a:ext cx="201498" cy="339072"/>
              <a:chOff x="8388221" y="1136645"/>
              <a:chExt cx="138521" cy="233096"/>
            </a:xfrm>
          </p:grpSpPr>
          <p:sp>
            <p:nvSpPr>
              <p:cNvPr id="209" name="Freeform 9">
                <a:extLst>
                  <a:ext uri="{FF2B5EF4-FFF2-40B4-BE49-F238E27FC236}">
                    <a16:creationId xmlns:a16="http://schemas.microsoft.com/office/drawing/2014/main" id="{402D6196-E54B-1A41-8513-9DA6617A4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4113" y="1136645"/>
                <a:ext cx="66737" cy="45719"/>
              </a:xfrm>
              <a:prstGeom prst="triangle">
                <a:avLst/>
              </a:prstGeom>
              <a:solidFill>
                <a:schemeClr val="bg1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0" name="Line 10">
                <a:extLst>
                  <a:ext uri="{FF2B5EF4-FFF2-40B4-BE49-F238E27FC236}">
                    <a16:creationId xmlns:a16="http://schemas.microsoft.com/office/drawing/2014/main" id="{1495EB79-7AE0-6343-BBA6-AFF5CA16B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7481" y="1178133"/>
                <a:ext cx="0" cy="53087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365A068-1384-D041-B4E9-08CD6ADB04D2}"/>
                  </a:ext>
                </a:extLst>
              </p:cNvPr>
              <p:cNvGrpSpPr/>
              <p:nvPr/>
            </p:nvGrpSpPr>
            <p:grpSpPr>
              <a:xfrm>
                <a:off x="8388221" y="1230861"/>
                <a:ext cx="138521" cy="138880"/>
                <a:chOff x="9666704" y="1562670"/>
                <a:chExt cx="193453" cy="193955"/>
              </a:xfrm>
            </p:grpSpPr>
            <p:sp>
              <p:nvSpPr>
                <p:cNvPr id="212" name="Rectangle 5">
                  <a:extLst>
                    <a:ext uri="{FF2B5EF4-FFF2-40B4-BE49-F238E27FC236}">
                      <a16:creationId xmlns:a16="http://schemas.microsoft.com/office/drawing/2014/main" id="{4681984D-97B0-9440-85CF-D900B0316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66704" y="1562670"/>
                  <a:ext cx="193453" cy="193955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Line 6">
                  <a:extLst>
                    <a:ext uri="{FF2B5EF4-FFF2-40B4-BE49-F238E27FC236}">
                      <a16:creationId xmlns:a16="http://schemas.microsoft.com/office/drawing/2014/main" id="{81D1E3D3-3822-4545-82C1-05CA9F889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10922" y="1591663"/>
                  <a:ext cx="0" cy="13596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Line 7">
                  <a:extLst>
                    <a:ext uri="{FF2B5EF4-FFF2-40B4-BE49-F238E27FC236}">
                      <a16:creationId xmlns:a16="http://schemas.microsoft.com/office/drawing/2014/main" id="{BAFF0013-7067-6047-8DDC-B41839D987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3983" y="1591663"/>
                  <a:ext cx="0" cy="13596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Line 8">
                  <a:extLst>
                    <a:ext uri="{FF2B5EF4-FFF2-40B4-BE49-F238E27FC236}">
                      <a16:creationId xmlns:a16="http://schemas.microsoft.com/office/drawing/2014/main" id="{2F13976F-6E03-654A-BCEB-74BF74DBC7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12623" y="1591663"/>
                  <a:ext cx="0" cy="13596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3F5ED-978A-464F-87E2-7BF8132201B4}"/>
              </a:ext>
            </a:extLst>
          </p:cNvPr>
          <p:cNvGrpSpPr/>
          <p:nvPr/>
        </p:nvGrpSpPr>
        <p:grpSpPr>
          <a:xfrm>
            <a:off x="8486469" y="3781231"/>
            <a:ext cx="595789" cy="428753"/>
            <a:chOff x="8821397" y="3781231"/>
            <a:chExt cx="595789" cy="428753"/>
          </a:xfrm>
        </p:grpSpPr>
        <p:sp>
          <p:nvSpPr>
            <p:cNvPr id="217" name="Freeform 15">
              <a:extLst>
                <a:ext uri="{FF2B5EF4-FFF2-40B4-BE49-F238E27FC236}">
                  <a16:creationId xmlns:a16="http://schemas.microsoft.com/office/drawing/2014/main" id="{6987A0D7-B489-DF40-83C4-9891AFCF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516" y="3925903"/>
              <a:ext cx="88119" cy="139411"/>
            </a:xfrm>
            <a:custGeom>
              <a:avLst/>
              <a:gdLst>
                <a:gd name="T0" fmla="*/ 0 w 400"/>
                <a:gd name="T1" fmla="*/ 0 h 632"/>
                <a:gd name="T2" fmla="*/ 0 w 400"/>
                <a:gd name="T3" fmla="*/ 632 h 632"/>
                <a:gd name="T4" fmla="*/ 400 w 400"/>
                <a:gd name="T5" fmla="*/ 487 h 632"/>
                <a:gd name="T6" fmla="*/ 400 w 400"/>
                <a:gd name="T7" fmla="*/ 159 h 632"/>
                <a:gd name="T8" fmla="*/ 0 w 40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32">
                  <a:moveTo>
                    <a:pt x="0" y="0"/>
                  </a:moveTo>
                  <a:lnTo>
                    <a:pt x="0" y="632"/>
                  </a:lnTo>
                  <a:lnTo>
                    <a:pt x="400" y="487"/>
                  </a:lnTo>
                  <a:lnTo>
                    <a:pt x="400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66A956-FA79-B149-A3E1-5FDA38AE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397" y="3925903"/>
              <a:ext cx="71021" cy="139411"/>
            </a:xfrm>
            <a:custGeom>
              <a:avLst/>
              <a:gdLst>
                <a:gd name="T0" fmla="*/ 324 w 324"/>
                <a:gd name="T1" fmla="*/ 0 h 632"/>
                <a:gd name="T2" fmla="*/ 324 w 324"/>
                <a:gd name="T3" fmla="*/ 632 h 632"/>
                <a:gd name="T4" fmla="*/ 0 w 324"/>
                <a:gd name="T5" fmla="*/ 527 h 632"/>
                <a:gd name="T6" fmla="*/ 0 w 324"/>
                <a:gd name="T7" fmla="*/ 135 h 632"/>
                <a:gd name="T8" fmla="*/ 324 w 324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632">
                  <a:moveTo>
                    <a:pt x="324" y="0"/>
                  </a:moveTo>
                  <a:lnTo>
                    <a:pt x="324" y="632"/>
                  </a:lnTo>
                  <a:lnTo>
                    <a:pt x="0" y="527"/>
                  </a:lnTo>
                  <a:lnTo>
                    <a:pt x="0" y="135"/>
                  </a:lnTo>
                  <a:lnTo>
                    <a:pt x="324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Line 17">
              <a:extLst>
                <a:ext uri="{FF2B5EF4-FFF2-40B4-BE49-F238E27FC236}">
                  <a16:creationId xmlns:a16="http://schemas.microsoft.com/office/drawing/2014/main" id="{285F7E5A-8F25-7C45-A0C9-F6B1F0666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8745" y="3936424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Line 18">
              <a:extLst>
                <a:ext uri="{FF2B5EF4-FFF2-40B4-BE49-F238E27FC236}">
                  <a16:creationId xmlns:a16="http://schemas.microsoft.com/office/drawing/2014/main" id="{3423EC03-D50A-6E40-AB3F-7E814A7D4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1125" y="3948261"/>
              <a:ext cx="0" cy="9995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B85B84F9-F600-6943-B05E-B30884E0A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949" y="3925903"/>
              <a:ext cx="86803" cy="139411"/>
            </a:xfrm>
            <a:custGeom>
              <a:avLst/>
              <a:gdLst>
                <a:gd name="T0" fmla="*/ 0 w 399"/>
                <a:gd name="T1" fmla="*/ 0 h 632"/>
                <a:gd name="T2" fmla="*/ 0 w 399"/>
                <a:gd name="T3" fmla="*/ 632 h 632"/>
                <a:gd name="T4" fmla="*/ 399 w 399"/>
                <a:gd name="T5" fmla="*/ 487 h 632"/>
                <a:gd name="T6" fmla="*/ 399 w 399"/>
                <a:gd name="T7" fmla="*/ 159 h 632"/>
                <a:gd name="T8" fmla="*/ 0 w 399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32">
                  <a:moveTo>
                    <a:pt x="0" y="0"/>
                  </a:moveTo>
                  <a:lnTo>
                    <a:pt x="0" y="632"/>
                  </a:lnTo>
                  <a:lnTo>
                    <a:pt x="399" y="487"/>
                  </a:lnTo>
                  <a:lnTo>
                    <a:pt x="399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2" name="Freeform 20">
              <a:extLst>
                <a:ext uri="{FF2B5EF4-FFF2-40B4-BE49-F238E27FC236}">
                  <a16:creationId xmlns:a16="http://schemas.microsoft.com/office/drawing/2014/main" id="{2C9771DC-E0CB-5F42-BCE6-9355E4F2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515" y="3925903"/>
              <a:ext cx="71021" cy="139411"/>
            </a:xfrm>
            <a:custGeom>
              <a:avLst/>
              <a:gdLst>
                <a:gd name="T0" fmla="*/ 323 w 323"/>
                <a:gd name="T1" fmla="*/ 0 h 632"/>
                <a:gd name="T2" fmla="*/ 323 w 323"/>
                <a:gd name="T3" fmla="*/ 632 h 632"/>
                <a:gd name="T4" fmla="*/ 0 w 323"/>
                <a:gd name="T5" fmla="*/ 527 h 632"/>
                <a:gd name="T6" fmla="*/ 0 w 323"/>
                <a:gd name="T7" fmla="*/ 135 h 632"/>
                <a:gd name="T8" fmla="*/ 323 w 323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632">
                  <a:moveTo>
                    <a:pt x="323" y="0"/>
                  </a:moveTo>
                  <a:lnTo>
                    <a:pt x="323" y="632"/>
                  </a:lnTo>
                  <a:lnTo>
                    <a:pt x="0" y="527"/>
                  </a:lnTo>
                  <a:lnTo>
                    <a:pt x="0" y="135"/>
                  </a:lnTo>
                  <a:lnTo>
                    <a:pt x="323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Line 21">
              <a:extLst>
                <a:ext uri="{FF2B5EF4-FFF2-40B4-BE49-F238E27FC236}">
                  <a16:creationId xmlns:a16="http://schemas.microsoft.com/office/drawing/2014/main" id="{103467E8-3E53-0141-8295-599741A90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7862" y="3936424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Line 22">
              <a:extLst>
                <a:ext uri="{FF2B5EF4-FFF2-40B4-BE49-F238E27FC236}">
                  <a16:creationId xmlns:a16="http://schemas.microsoft.com/office/drawing/2014/main" id="{C31A446B-1A86-774C-BA90-429848DEF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51559" y="3948261"/>
              <a:ext cx="0" cy="9995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Freeform 23">
              <a:extLst>
                <a:ext uri="{FF2B5EF4-FFF2-40B4-BE49-F238E27FC236}">
                  <a16:creationId xmlns:a16="http://schemas.microsoft.com/office/drawing/2014/main" id="{CBBEF42B-20EE-B94D-B58E-B789224C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383" y="3925903"/>
              <a:ext cx="86803" cy="139411"/>
            </a:xfrm>
            <a:custGeom>
              <a:avLst/>
              <a:gdLst>
                <a:gd name="T0" fmla="*/ 0 w 400"/>
                <a:gd name="T1" fmla="*/ 0 h 632"/>
                <a:gd name="T2" fmla="*/ 0 w 400"/>
                <a:gd name="T3" fmla="*/ 632 h 632"/>
                <a:gd name="T4" fmla="*/ 400 w 400"/>
                <a:gd name="T5" fmla="*/ 487 h 632"/>
                <a:gd name="T6" fmla="*/ 400 w 400"/>
                <a:gd name="T7" fmla="*/ 159 h 632"/>
                <a:gd name="T8" fmla="*/ 0 w 40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32">
                  <a:moveTo>
                    <a:pt x="0" y="0"/>
                  </a:moveTo>
                  <a:lnTo>
                    <a:pt x="0" y="632"/>
                  </a:lnTo>
                  <a:lnTo>
                    <a:pt x="400" y="487"/>
                  </a:lnTo>
                  <a:lnTo>
                    <a:pt x="400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6" name="Freeform 24">
              <a:extLst>
                <a:ext uri="{FF2B5EF4-FFF2-40B4-BE49-F238E27FC236}">
                  <a16:creationId xmlns:a16="http://schemas.microsoft.com/office/drawing/2014/main" id="{B7637D00-5D55-A84F-9C42-3F98804BA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948" y="3925903"/>
              <a:ext cx="71021" cy="139411"/>
            </a:xfrm>
            <a:custGeom>
              <a:avLst/>
              <a:gdLst>
                <a:gd name="T0" fmla="*/ 325 w 325"/>
                <a:gd name="T1" fmla="*/ 0 h 632"/>
                <a:gd name="T2" fmla="*/ 325 w 325"/>
                <a:gd name="T3" fmla="*/ 632 h 632"/>
                <a:gd name="T4" fmla="*/ 0 w 325"/>
                <a:gd name="T5" fmla="*/ 527 h 632"/>
                <a:gd name="T6" fmla="*/ 0 w 325"/>
                <a:gd name="T7" fmla="*/ 135 h 632"/>
                <a:gd name="T8" fmla="*/ 325 w 325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632">
                  <a:moveTo>
                    <a:pt x="325" y="0"/>
                  </a:moveTo>
                  <a:lnTo>
                    <a:pt x="325" y="632"/>
                  </a:lnTo>
                  <a:lnTo>
                    <a:pt x="0" y="527"/>
                  </a:lnTo>
                  <a:lnTo>
                    <a:pt x="0" y="135"/>
                  </a:lnTo>
                  <a:lnTo>
                    <a:pt x="325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7" name="Line 25">
              <a:extLst>
                <a:ext uri="{FF2B5EF4-FFF2-40B4-BE49-F238E27FC236}">
                  <a16:creationId xmlns:a16="http://schemas.microsoft.com/office/drawing/2014/main" id="{A0D166A1-6D3B-E14B-92C7-E91E9EF1E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88296" y="3936424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Line 26">
              <a:extLst>
                <a:ext uri="{FF2B5EF4-FFF2-40B4-BE49-F238E27FC236}">
                  <a16:creationId xmlns:a16="http://schemas.microsoft.com/office/drawing/2014/main" id="{4930E443-AE59-9C4C-8DB5-20639747E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1992" y="3948261"/>
              <a:ext cx="0" cy="9995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Freeform 27">
              <a:extLst>
                <a:ext uri="{FF2B5EF4-FFF2-40B4-BE49-F238E27FC236}">
                  <a16:creationId xmlns:a16="http://schemas.microsoft.com/office/drawing/2014/main" id="{4A977635-69DF-B84F-B50C-755B93AA7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4732" y="4071889"/>
              <a:ext cx="88119" cy="138095"/>
            </a:xfrm>
            <a:custGeom>
              <a:avLst/>
              <a:gdLst>
                <a:gd name="T0" fmla="*/ 0 w 401"/>
                <a:gd name="T1" fmla="*/ 0 h 632"/>
                <a:gd name="T2" fmla="*/ 0 w 401"/>
                <a:gd name="T3" fmla="*/ 632 h 632"/>
                <a:gd name="T4" fmla="*/ 401 w 401"/>
                <a:gd name="T5" fmla="*/ 487 h 632"/>
                <a:gd name="T6" fmla="*/ 401 w 401"/>
                <a:gd name="T7" fmla="*/ 159 h 632"/>
                <a:gd name="T8" fmla="*/ 0 w 401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632">
                  <a:moveTo>
                    <a:pt x="0" y="0"/>
                  </a:moveTo>
                  <a:lnTo>
                    <a:pt x="0" y="632"/>
                  </a:lnTo>
                  <a:lnTo>
                    <a:pt x="401" y="487"/>
                  </a:lnTo>
                  <a:lnTo>
                    <a:pt x="401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Freeform 28">
              <a:extLst>
                <a:ext uri="{FF2B5EF4-FFF2-40B4-BE49-F238E27FC236}">
                  <a16:creationId xmlns:a16="http://schemas.microsoft.com/office/drawing/2014/main" id="{FF7B981F-EB39-BC49-95FB-422B3E16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5299" y="4071889"/>
              <a:ext cx="72336" cy="138095"/>
            </a:xfrm>
            <a:custGeom>
              <a:avLst/>
              <a:gdLst>
                <a:gd name="T0" fmla="*/ 325 w 325"/>
                <a:gd name="T1" fmla="*/ 0 h 632"/>
                <a:gd name="T2" fmla="*/ 325 w 325"/>
                <a:gd name="T3" fmla="*/ 632 h 632"/>
                <a:gd name="T4" fmla="*/ 0 w 325"/>
                <a:gd name="T5" fmla="*/ 528 h 632"/>
                <a:gd name="T6" fmla="*/ 0 w 325"/>
                <a:gd name="T7" fmla="*/ 135 h 632"/>
                <a:gd name="T8" fmla="*/ 325 w 325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632">
                  <a:moveTo>
                    <a:pt x="325" y="0"/>
                  </a:moveTo>
                  <a:lnTo>
                    <a:pt x="325" y="632"/>
                  </a:lnTo>
                  <a:lnTo>
                    <a:pt x="0" y="528"/>
                  </a:lnTo>
                  <a:lnTo>
                    <a:pt x="0" y="135"/>
                  </a:lnTo>
                  <a:lnTo>
                    <a:pt x="325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1" name="Line 29">
              <a:extLst>
                <a:ext uri="{FF2B5EF4-FFF2-40B4-BE49-F238E27FC236}">
                  <a16:creationId xmlns:a16="http://schemas.microsoft.com/office/drawing/2014/main" id="{70548B06-D41E-B442-810F-D82CC8B1E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3960" y="4081095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2" name="Line 30">
              <a:extLst>
                <a:ext uri="{FF2B5EF4-FFF2-40B4-BE49-F238E27FC236}">
                  <a16:creationId xmlns:a16="http://schemas.microsoft.com/office/drawing/2014/main" id="{AED55D1C-F6EF-8745-B144-51A0FCF9C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6341" y="4092932"/>
              <a:ext cx="0" cy="10127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3" name="Freeform 31">
              <a:extLst>
                <a:ext uri="{FF2B5EF4-FFF2-40B4-BE49-F238E27FC236}">
                  <a16:creationId xmlns:a16="http://schemas.microsoft.com/office/drawing/2014/main" id="{59900C1F-1C38-D645-927C-28ED94AE6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65" y="4071889"/>
              <a:ext cx="86803" cy="138095"/>
            </a:xfrm>
            <a:custGeom>
              <a:avLst/>
              <a:gdLst>
                <a:gd name="T0" fmla="*/ 0 w 400"/>
                <a:gd name="T1" fmla="*/ 0 h 632"/>
                <a:gd name="T2" fmla="*/ 0 w 400"/>
                <a:gd name="T3" fmla="*/ 632 h 632"/>
                <a:gd name="T4" fmla="*/ 400 w 400"/>
                <a:gd name="T5" fmla="*/ 487 h 632"/>
                <a:gd name="T6" fmla="*/ 400 w 400"/>
                <a:gd name="T7" fmla="*/ 159 h 632"/>
                <a:gd name="T8" fmla="*/ 0 w 40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32">
                  <a:moveTo>
                    <a:pt x="0" y="0"/>
                  </a:moveTo>
                  <a:lnTo>
                    <a:pt x="0" y="632"/>
                  </a:lnTo>
                  <a:lnTo>
                    <a:pt x="400" y="487"/>
                  </a:lnTo>
                  <a:lnTo>
                    <a:pt x="400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F00EBD6B-C884-F741-9111-E133701D9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5731" y="4071889"/>
              <a:ext cx="71021" cy="138095"/>
            </a:xfrm>
            <a:custGeom>
              <a:avLst/>
              <a:gdLst>
                <a:gd name="T0" fmla="*/ 324 w 324"/>
                <a:gd name="T1" fmla="*/ 0 h 632"/>
                <a:gd name="T2" fmla="*/ 324 w 324"/>
                <a:gd name="T3" fmla="*/ 632 h 632"/>
                <a:gd name="T4" fmla="*/ 0 w 324"/>
                <a:gd name="T5" fmla="*/ 528 h 632"/>
                <a:gd name="T6" fmla="*/ 0 w 324"/>
                <a:gd name="T7" fmla="*/ 135 h 632"/>
                <a:gd name="T8" fmla="*/ 324 w 324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632">
                  <a:moveTo>
                    <a:pt x="324" y="0"/>
                  </a:moveTo>
                  <a:lnTo>
                    <a:pt x="324" y="632"/>
                  </a:lnTo>
                  <a:lnTo>
                    <a:pt x="0" y="528"/>
                  </a:lnTo>
                  <a:lnTo>
                    <a:pt x="0" y="135"/>
                  </a:lnTo>
                  <a:lnTo>
                    <a:pt x="324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5" name="Line 33">
              <a:extLst>
                <a:ext uri="{FF2B5EF4-FFF2-40B4-BE49-F238E27FC236}">
                  <a16:creationId xmlns:a16="http://schemas.microsoft.com/office/drawing/2014/main" id="{56C94A11-1B95-1E4B-950B-F007F98D0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3079" y="4081095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6" name="Line 34">
              <a:extLst>
                <a:ext uri="{FF2B5EF4-FFF2-40B4-BE49-F238E27FC236}">
                  <a16:creationId xmlns:a16="http://schemas.microsoft.com/office/drawing/2014/main" id="{E2FE27EF-BBCC-2147-9E48-9B92BAE4A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56775" y="4092932"/>
              <a:ext cx="0" cy="10127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35">
              <a:extLst>
                <a:ext uri="{FF2B5EF4-FFF2-40B4-BE49-F238E27FC236}">
                  <a16:creationId xmlns:a16="http://schemas.microsoft.com/office/drawing/2014/main" id="{F8139E5A-0DCD-A04E-8783-B4871EB1C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4732" y="3781231"/>
              <a:ext cx="88119" cy="139411"/>
            </a:xfrm>
            <a:custGeom>
              <a:avLst/>
              <a:gdLst>
                <a:gd name="T0" fmla="*/ 0 w 401"/>
                <a:gd name="T1" fmla="*/ 0 h 633"/>
                <a:gd name="T2" fmla="*/ 0 w 401"/>
                <a:gd name="T3" fmla="*/ 633 h 633"/>
                <a:gd name="T4" fmla="*/ 401 w 401"/>
                <a:gd name="T5" fmla="*/ 489 h 633"/>
                <a:gd name="T6" fmla="*/ 401 w 401"/>
                <a:gd name="T7" fmla="*/ 161 h 633"/>
                <a:gd name="T8" fmla="*/ 0 w 401"/>
                <a:gd name="T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633">
                  <a:moveTo>
                    <a:pt x="0" y="0"/>
                  </a:moveTo>
                  <a:lnTo>
                    <a:pt x="0" y="633"/>
                  </a:lnTo>
                  <a:lnTo>
                    <a:pt x="401" y="489"/>
                  </a:lnTo>
                  <a:lnTo>
                    <a:pt x="401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Freeform 36">
              <a:extLst>
                <a:ext uri="{FF2B5EF4-FFF2-40B4-BE49-F238E27FC236}">
                  <a16:creationId xmlns:a16="http://schemas.microsoft.com/office/drawing/2014/main" id="{4DF53C3C-E554-3249-9B4A-1BAB2BB32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5299" y="3781231"/>
              <a:ext cx="72336" cy="139411"/>
            </a:xfrm>
            <a:custGeom>
              <a:avLst/>
              <a:gdLst>
                <a:gd name="T0" fmla="*/ 325 w 325"/>
                <a:gd name="T1" fmla="*/ 0 h 633"/>
                <a:gd name="T2" fmla="*/ 325 w 325"/>
                <a:gd name="T3" fmla="*/ 633 h 633"/>
                <a:gd name="T4" fmla="*/ 0 w 325"/>
                <a:gd name="T5" fmla="*/ 529 h 633"/>
                <a:gd name="T6" fmla="*/ 0 w 325"/>
                <a:gd name="T7" fmla="*/ 137 h 633"/>
                <a:gd name="T8" fmla="*/ 325 w 325"/>
                <a:gd name="T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633">
                  <a:moveTo>
                    <a:pt x="325" y="0"/>
                  </a:moveTo>
                  <a:lnTo>
                    <a:pt x="325" y="633"/>
                  </a:lnTo>
                  <a:lnTo>
                    <a:pt x="0" y="529"/>
                  </a:lnTo>
                  <a:lnTo>
                    <a:pt x="0" y="137"/>
                  </a:lnTo>
                  <a:lnTo>
                    <a:pt x="325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Line 37">
              <a:extLst>
                <a:ext uri="{FF2B5EF4-FFF2-40B4-BE49-F238E27FC236}">
                  <a16:creationId xmlns:a16="http://schemas.microsoft.com/office/drawing/2014/main" id="{7AE20402-201D-5541-8067-BF2E85B85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3960" y="3791752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Line 38">
              <a:extLst>
                <a:ext uri="{FF2B5EF4-FFF2-40B4-BE49-F238E27FC236}">
                  <a16:creationId xmlns:a16="http://schemas.microsoft.com/office/drawing/2014/main" id="{CEB5F934-24A8-0C41-A482-7439FA34F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6341" y="3802273"/>
              <a:ext cx="0" cy="10127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 39">
              <a:extLst>
                <a:ext uri="{FF2B5EF4-FFF2-40B4-BE49-F238E27FC236}">
                  <a16:creationId xmlns:a16="http://schemas.microsoft.com/office/drawing/2014/main" id="{67126759-B6DA-514B-A702-EF0E8520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65" y="3781231"/>
              <a:ext cx="86803" cy="139411"/>
            </a:xfrm>
            <a:custGeom>
              <a:avLst/>
              <a:gdLst>
                <a:gd name="T0" fmla="*/ 0 w 400"/>
                <a:gd name="T1" fmla="*/ 0 h 633"/>
                <a:gd name="T2" fmla="*/ 0 w 400"/>
                <a:gd name="T3" fmla="*/ 633 h 633"/>
                <a:gd name="T4" fmla="*/ 400 w 400"/>
                <a:gd name="T5" fmla="*/ 489 h 633"/>
                <a:gd name="T6" fmla="*/ 400 w 400"/>
                <a:gd name="T7" fmla="*/ 161 h 633"/>
                <a:gd name="T8" fmla="*/ 0 w 400"/>
                <a:gd name="T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33">
                  <a:moveTo>
                    <a:pt x="0" y="0"/>
                  </a:moveTo>
                  <a:lnTo>
                    <a:pt x="0" y="633"/>
                  </a:lnTo>
                  <a:lnTo>
                    <a:pt x="400" y="489"/>
                  </a:lnTo>
                  <a:lnTo>
                    <a:pt x="40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 40">
              <a:extLst>
                <a:ext uri="{FF2B5EF4-FFF2-40B4-BE49-F238E27FC236}">
                  <a16:creationId xmlns:a16="http://schemas.microsoft.com/office/drawing/2014/main" id="{FAA5510B-C308-8F46-A489-9B4AA3E72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5731" y="3781231"/>
              <a:ext cx="71021" cy="139411"/>
            </a:xfrm>
            <a:custGeom>
              <a:avLst/>
              <a:gdLst>
                <a:gd name="T0" fmla="*/ 324 w 324"/>
                <a:gd name="T1" fmla="*/ 0 h 633"/>
                <a:gd name="T2" fmla="*/ 324 w 324"/>
                <a:gd name="T3" fmla="*/ 633 h 633"/>
                <a:gd name="T4" fmla="*/ 0 w 324"/>
                <a:gd name="T5" fmla="*/ 529 h 633"/>
                <a:gd name="T6" fmla="*/ 0 w 324"/>
                <a:gd name="T7" fmla="*/ 137 h 633"/>
                <a:gd name="T8" fmla="*/ 324 w 324"/>
                <a:gd name="T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633">
                  <a:moveTo>
                    <a:pt x="324" y="0"/>
                  </a:moveTo>
                  <a:lnTo>
                    <a:pt x="324" y="633"/>
                  </a:lnTo>
                  <a:lnTo>
                    <a:pt x="0" y="529"/>
                  </a:lnTo>
                  <a:lnTo>
                    <a:pt x="0" y="137"/>
                  </a:lnTo>
                  <a:lnTo>
                    <a:pt x="324" y="0"/>
                  </a:lnTo>
                  <a:close/>
                </a:path>
              </a:pathLst>
            </a:cu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Line 41">
              <a:extLst>
                <a:ext uri="{FF2B5EF4-FFF2-40B4-BE49-F238E27FC236}">
                  <a16:creationId xmlns:a16="http://schemas.microsoft.com/office/drawing/2014/main" id="{DEBF0CD2-B79D-2640-B109-FD52861BE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3079" y="3791752"/>
              <a:ext cx="0" cy="12099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Line 42">
              <a:extLst>
                <a:ext uri="{FF2B5EF4-FFF2-40B4-BE49-F238E27FC236}">
                  <a16:creationId xmlns:a16="http://schemas.microsoft.com/office/drawing/2014/main" id="{C00F528B-A745-2F46-857E-A426284E8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56775" y="3802273"/>
              <a:ext cx="0" cy="10127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D002736-D9F3-A64B-8F7A-AE690A480C20}"/>
              </a:ext>
            </a:extLst>
          </p:cNvPr>
          <p:cNvCxnSpPr>
            <a:cxnSpLocks/>
          </p:cNvCxnSpPr>
          <p:nvPr/>
        </p:nvCxnSpPr>
        <p:spPr>
          <a:xfrm rot="5400000" flipH="1">
            <a:off x="6855885" y="1374058"/>
            <a:ext cx="113507" cy="7358925"/>
          </a:xfrm>
          <a:prstGeom prst="bentConnector3">
            <a:avLst>
              <a:gd name="adj1" fmla="val -671324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BF1545D-087A-F842-87F0-8B87C967F240}"/>
              </a:ext>
            </a:extLst>
          </p:cNvPr>
          <p:cNvSpPr txBox="1"/>
          <p:nvPr/>
        </p:nvSpPr>
        <p:spPr>
          <a:xfrm>
            <a:off x="5392434" y="6028018"/>
            <a:ext cx="3040408" cy="2862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CI/CD and model retraining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C857C1F-F128-5C43-8E16-4C87AA06D908}"/>
              </a:ext>
            </a:extLst>
          </p:cNvPr>
          <p:cNvSpPr/>
          <p:nvPr/>
        </p:nvSpPr>
        <p:spPr>
          <a:xfrm>
            <a:off x="6223969" y="5263370"/>
            <a:ext cx="193027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Azure DevOps integration</a:t>
            </a:r>
          </a:p>
        </p:txBody>
      </p:sp>
      <p:pic>
        <p:nvPicPr>
          <p:cNvPr id="247" name="Picture 2" descr="Image result for azure devops logo">
            <a:extLst>
              <a:ext uri="{FF2B5EF4-FFF2-40B4-BE49-F238E27FC236}">
                <a16:creationId xmlns:a16="http://schemas.microsoft.com/office/drawing/2014/main" id="{0CFDEFAC-2637-7144-8E27-5EAB2AA7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90" y="5090468"/>
            <a:ext cx="795830" cy="62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Freeform: Shape 222">
            <a:extLst>
              <a:ext uri="{FF2B5EF4-FFF2-40B4-BE49-F238E27FC236}">
                <a16:creationId xmlns:a16="http://schemas.microsoft.com/office/drawing/2014/main" id="{13EA1491-5DF7-5B4C-8D3A-6347A7822929}"/>
              </a:ext>
            </a:extLst>
          </p:cNvPr>
          <p:cNvSpPr/>
          <p:nvPr/>
        </p:nvSpPr>
        <p:spPr bwMode="auto">
          <a:xfrm>
            <a:off x="655391" y="3296869"/>
            <a:ext cx="516911" cy="454861"/>
          </a:xfrm>
          <a:custGeom>
            <a:avLst/>
            <a:gdLst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9562 w 4761797"/>
              <a:gd name="connsiteY51" fmla="*/ 2394628 h 4409679"/>
              <a:gd name="connsiteX52" fmla="*/ 838613 w 4761797"/>
              <a:gd name="connsiteY52" fmla="*/ 2376216 h 4409679"/>
              <a:gd name="connsiteX53" fmla="*/ 896327 w 4761797"/>
              <a:gd name="connsiteY53" fmla="*/ 1985696 h 4409679"/>
              <a:gd name="connsiteX54" fmla="*/ 1344072 w 4761797"/>
              <a:gd name="connsiteY54" fmla="*/ 1199974 h 4409679"/>
              <a:gd name="connsiteX55" fmla="*/ 2491383 w 4761797"/>
              <a:gd name="connsiteY55" fmla="*/ 779042 h 4409679"/>
              <a:gd name="connsiteX56" fmla="*/ 3075538 w 4761797"/>
              <a:gd name="connsiteY56" fmla="*/ 926370 h 4409679"/>
              <a:gd name="connsiteX57" fmla="*/ 3095617 w 4761797"/>
              <a:gd name="connsiteY57" fmla="*/ 937273 h 4409679"/>
              <a:gd name="connsiteX58" fmla="*/ 3095221 w 4761797"/>
              <a:gd name="connsiteY58" fmla="*/ 937420 h 4409679"/>
              <a:gd name="connsiteX59" fmla="*/ 3098039 w 4761797"/>
              <a:gd name="connsiteY59" fmla="*/ 938588 h 4409679"/>
              <a:gd name="connsiteX60" fmla="*/ 3148954 w 4761797"/>
              <a:gd name="connsiteY60" fmla="*/ 966233 h 4409679"/>
              <a:gd name="connsiteX61" fmla="*/ 3164715 w 4761797"/>
              <a:gd name="connsiteY61" fmla="*/ 966233 h 4409679"/>
              <a:gd name="connsiteX62" fmla="*/ 3098039 w 4761797"/>
              <a:gd name="connsiteY62" fmla="*/ 938588 h 4409679"/>
              <a:gd name="connsiteX63" fmla="*/ 3095617 w 4761797"/>
              <a:gd name="connsiteY63" fmla="*/ 937273 h 4409679"/>
              <a:gd name="connsiteX64" fmla="*/ 3229162 w 4761797"/>
              <a:gd name="connsiteY64" fmla="*/ 887670 h 4409679"/>
              <a:gd name="connsiteX65" fmla="*/ 3617024 w 4761797"/>
              <a:gd name="connsiteY65" fmla="*/ 787593 h 4409679"/>
              <a:gd name="connsiteX66" fmla="*/ 4165395 w 4761797"/>
              <a:gd name="connsiteY66" fmla="*/ 700025 h 4409679"/>
              <a:gd name="connsiteX67" fmla="*/ 637239 w 4761797"/>
              <a:gd name="connsiteY67" fmla="*/ 0 h 4409679"/>
              <a:gd name="connsiteX68" fmla="*/ 712216 w 4761797"/>
              <a:gd name="connsiteY68" fmla="*/ 74965 h 4409679"/>
              <a:gd name="connsiteX69" fmla="*/ 1237002 w 4761797"/>
              <a:gd name="connsiteY69" fmla="*/ 599752 h 4409679"/>
              <a:gd name="connsiteX70" fmla="*/ 1311967 w 4761797"/>
              <a:gd name="connsiteY70" fmla="*/ 674728 h 4409679"/>
              <a:gd name="connsiteX71" fmla="*/ 1237002 w 4761797"/>
              <a:gd name="connsiteY71" fmla="*/ 712216 h 4409679"/>
              <a:gd name="connsiteX72" fmla="*/ 712216 w 4761797"/>
              <a:gd name="connsiteY72" fmla="*/ 1274479 h 4409679"/>
              <a:gd name="connsiteX73" fmla="*/ 637239 w 4761797"/>
              <a:gd name="connsiteY73" fmla="*/ 1311967 h 4409679"/>
              <a:gd name="connsiteX74" fmla="*/ 599751 w 4761797"/>
              <a:gd name="connsiteY74" fmla="*/ 1274479 h 4409679"/>
              <a:gd name="connsiteX75" fmla="*/ 37488 w 4761797"/>
              <a:gd name="connsiteY75" fmla="*/ 712216 h 4409679"/>
              <a:gd name="connsiteX76" fmla="*/ 0 w 4761797"/>
              <a:gd name="connsiteY76" fmla="*/ 674728 h 4409679"/>
              <a:gd name="connsiteX77" fmla="*/ 37488 w 4761797"/>
              <a:gd name="connsiteY77" fmla="*/ 599752 h 4409679"/>
              <a:gd name="connsiteX78" fmla="*/ 599751 w 4761797"/>
              <a:gd name="connsiteY78" fmla="*/ 74965 h 4409679"/>
              <a:gd name="connsiteX79" fmla="*/ 637239 w 4761797"/>
              <a:gd name="connsiteY7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8613 w 4761797"/>
              <a:gd name="connsiteY51" fmla="*/ 2376216 h 4409679"/>
              <a:gd name="connsiteX52" fmla="*/ 896327 w 4761797"/>
              <a:gd name="connsiteY52" fmla="*/ 1985696 h 4409679"/>
              <a:gd name="connsiteX53" fmla="*/ 1344072 w 4761797"/>
              <a:gd name="connsiteY53" fmla="*/ 1199974 h 4409679"/>
              <a:gd name="connsiteX54" fmla="*/ 2491383 w 4761797"/>
              <a:gd name="connsiteY54" fmla="*/ 779042 h 4409679"/>
              <a:gd name="connsiteX55" fmla="*/ 3075538 w 4761797"/>
              <a:gd name="connsiteY55" fmla="*/ 926370 h 4409679"/>
              <a:gd name="connsiteX56" fmla="*/ 3095617 w 4761797"/>
              <a:gd name="connsiteY56" fmla="*/ 937273 h 4409679"/>
              <a:gd name="connsiteX57" fmla="*/ 3095221 w 4761797"/>
              <a:gd name="connsiteY57" fmla="*/ 937420 h 4409679"/>
              <a:gd name="connsiteX58" fmla="*/ 3098039 w 4761797"/>
              <a:gd name="connsiteY58" fmla="*/ 938588 h 4409679"/>
              <a:gd name="connsiteX59" fmla="*/ 3148954 w 4761797"/>
              <a:gd name="connsiteY59" fmla="*/ 966233 h 4409679"/>
              <a:gd name="connsiteX60" fmla="*/ 3164715 w 4761797"/>
              <a:gd name="connsiteY60" fmla="*/ 966233 h 4409679"/>
              <a:gd name="connsiteX61" fmla="*/ 3098039 w 4761797"/>
              <a:gd name="connsiteY61" fmla="*/ 938588 h 4409679"/>
              <a:gd name="connsiteX62" fmla="*/ 3095617 w 4761797"/>
              <a:gd name="connsiteY62" fmla="*/ 937273 h 4409679"/>
              <a:gd name="connsiteX63" fmla="*/ 3229162 w 4761797"/>
              <a:gd name="connsiteY63" fmla="*/ 887670 h 4409679"/>
              <a:gd name="connsiteX64" fmla="*/ 3617024 w 4761797"/>
              <a:gd name="connsiteY64" fmla="*/ 787593 h 4409679"/>
              <a:gd name="connsiteX65" fmla="*/ 4165395 w 4761797"/>
              <a:gd name="connsiteY65" fmla="*/ 700025 h 4409679"/>
              <a:gd name="connsiteX66" fmla="*/ 637239 w 4761797"/>
              <a:gd name="connsiteY66" fmla="*/ 0 h 4409679"/>
              <a:gd name="connsiteX67" fmla="*/ 712216 w 4761797"/>
              <a:gd name="connsiteY67" fmla="*/ 74965 h 4409679"/>
              <a:gd name="connsiteX68" fmla="*/ 1237002 w 4761797"/>
              <a:gd name="connsiteY68" fmla="*/ 599752 h 4409679"/>
              <a:gd name="connsiteX69" fmla="*/ 1311967 w 4761797"/>
              <a:gd name="connsiteY69" fmla="*/ 674728 h 4409679"/>
              <a:gd name="connsiteX70" fmla="*/ 1237002 w 4761797"/>
              <a:gd name="connsiteY70" fmla="*/ 712216 h 4409679"/>
              <a:gd name="connsiteX71" fmla="*/ 712216 w 4761797"/>
              <a:gd name="connsiteY71" fmla="*/ 1274479 h 4409679"/>
              <a:gd name="connsiteX72" fmla="*/ 637239 w 4761797"/>
              <a:gd name="connsiteY72" fmla="*/ 1311967 h 4409679"/>
              <a:gd name="connsiteX73" fmla="*/ 599751 w 4761797"/>
              <a:gd name="connsiteY73" fmla="*/ 1274479 h 4409679"/>
              <a:gd name="connsiteX74" fmla="*/ 37488 w 4761797"/>
              <a:gd name="connsiteY74" fmla="*/ 712216 h 4409679"/>
              <a:gd name="connsiteX75" fmla="*/ 0 w 4761797"/>
              <a:gd name="connsiteY75" fmla="*/ 674728 h 4409679"/>
              <a:gd name="connsiteX76" fmla="*/ 37488 w 4761797"/>
              <a:gd name="connsiteY76" fmla="*/ 599752 h 4409679"/>
              <a:gd name="connsiteX77" fmla="*/ 599751 w 4761797"/>
              <a:gd name="connsiteY77" fmla="*/ 74965 h 4409679"/>
              <a:gd name="connsiteX78" fmla="*/ 637239 w 4761797"/>
              <a:gd name="connsiteY7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38613 w 4761797"/>
              <a:gd name="connsiteY50" fmla="*/ 2376216 h 4409679"/>
              <a:gd name="connsiteX51" fmla="*/ 896327 w 4761797"/>
              <a:gd name="connsiteY51" fmla="*/ 1985696 h 4409679"/>
              <a:gd name="connsiteX52" fmla="*/ 1344072 w 4761797"/>
              <a:gd name="connsiteY52" fmla="*/ 1199974 h 4409679"/>
              <a:gd name="connsiteX53" fmla="*/ 2491383 w 4761797"/>
              <a:gd name="connsiteY53" fmla="*/ 779042 h 4409679"/>
              <a:gd name="connsiteX54" fmla="*/ 3075538 w 4761797"/>
              <a:gd name="connsiteY54" fmla="*/ 926370 h 4409679"/>
              <a:gd name="connsiteX55" fmla="*/ 3095617 w 4761797"/>
              <a:gd name="connsiteY55" fmla="*/ 937273 h 4409679"/>
              <a:gd name="connsiteX56" fmla="*/ 3095221 w 4761797"/>
              <a:gd name="connsiteY56" fmla="*/ 937420 h 4409679"/>
              <a:gd name="connsiteX57" fmla="*/ 3098039 w 4761797"/>
              <a:gd name="connsiteY57" fmla="*/ 938588 h 4409679"/>
              <a:gd name="connsiteX58" fmla="*/ 3148954 w 4761797"/>
              <a:gd name="connsiteY58" fmla="*/ 966233 h 4409679"/>
              <a:gd name="connsiteX59" fmla="*/ 3164715 w 4761797"/>
              <a:gd name="connsiteY59" fmla="*/ 966233 h 4409679"/>
              <a:gd name="connsiteX60" fmla="*/ 3098039 w 4761797"/>
              <a:gd name="connsiteY60" fmla="*/ 938588 h 4409679"/>
              <a:gd name="connsiteX61" fmla="*/ 3095617 w 4761797"/>
              <a:gd name="connsiteY61" fmla="*/ 937273 h 4409679"/>
              <a:gd name="connsiteX62" fmla="*/ 3229162 w 4761797"/>
              <a:gd name="connsiteY62" fmla="*/ 887670 h 4409679"/>
              <a:gd name="connsiteX63" fmla="*/ 3617024 w 4761797"/>
              <a:gd name="connsiteY63" fmla="*/ 787593 h 4409679"/>
              <a:gd name="connsiteX64" fmla="*/ 4165395 w 4761797"/>
              <a:gd name="connsiteY64" fmla="*/ 700025 h 4409679"/>
              <a:gd name="connsiteX65" fmla="*/ 637239 w 4761797"/>
              <a:gd name="connsiteY65" fmla="*/ 0 h 4409679"/>
              <a:gd name="connsiteX66" fmla="*/ 712216 w 4761797"/>
              <a:gd name="connsiteY66" fmla="*/ 74965 h 4409679"/>
              <a:gd name="connsiteX67" fmla="*/ 1237002 w 4761797"/>
              <a:gd name="connsiteY67" fmla="*/ 599752 h 4409679"/>
              <a:gd name="connsiteX68" fmla="*/ 1311967 w 4761797"/>
              <a:gd name="connsiteY68" fmla="*/ 674728 h 4409679"/>
              <a:gd name="connsiteX69" fmla="*/ 1237002 w 4761797"/>
              <a:gd name="connsiteY69" fmla="*/ 712216 h 4409679"/>
              <a:gd name="connsiteX70" fmla="*/ 712216 w 4761797"/>
              <a:gd name="connsiteY70" fmla="*/ 1274479 h 4409679"/>
              <a:gd name="connsiteX71" fmla="*/ 637239 w 4761797"/>
              <a:gd name="connsiteY71" fmla="*/ 1311967 h 4409679"/>
              <a:gd name="connsiteX72" fmla="*/ 599751 w 4761797"/>
              <a:gd name="connsiteY72" fmla="*/ 1274479 h 4409679"/>
              <a:gd name="connsiteX73" fmla="*/ 37488 w 4761797"/>
              <a:gd name="connsiteY73" fmla="*/ 712216 h 4409679"/>
              <a:gd name="connsiteX74" fmla="*/ 0 w 4761797"/>
              <a:gd name="connsiteY74" fmla="*/ 674728 h 4409679"/>
              <a:gd name="connsiteX75" fmla="*/ 37488 w 4761797"/>
              <a:gd name="connsiteY75" fmla="*/ 599752 h 4409679"/>
              <a:gd name="connsiteX76" fmla="*/ 599751 w 4761797"/>
              <a:gd name="connsiteY76" fmla="*/ 74965 h 4409679"/>
              <a:gd name="connsiteX77" fmla="*/ 637239 w 4761797"/>
              <a:gd name="connsiteY7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96327 w 4761797"/>
              <a:gd name="connsiteY50" fmla="*/ 1985696 h 4409679"/>
              <a:gd name="connsiteX51" fmla="*/ 1344072 w 4761797"/>
              <a:gd name="connsiteY51" fmla="*/ 1199974 h 4409679"/>
              <a:gd name="connsiteX52" fmla="*/ 2491383 w 4761797"/>
              <a:gd name="connsiteY52" fmla="*/ 779042 h 4409679"/>
              <a:gd name="connsiteX53" fmla="*/ 3075538 w 4761797"/>
              <a:gd name="connsiteY53" fmla="*/ 926370 h 4409679"/>
              <a:gd name="connsiteX54" fmla="*/ 3095617 w 4761797"/>
              <a:gd name="connsiteY54" fmla="*/ 937273 h 4409679"/>
              <a:gd name="connsiteX55" fmla="*/ 3095221 w 4761797"/>
              <a:gd name="connsiteY55" fmla="*/ 937420 h 4409679"/>
              <a:gd name="connsiteX56" fmla="*/ 3098039 w 4761797"/>
              <a:gd name="connsiteY56" fmla="*/ 938588 h 4409679"/>
              <a:gd name="connsiteX57" fmla="*/ 3148954 w 4761797"/>
              <a:gd name="connsiteY57" fmla="*/ 966233 h 4409679"/>
              <a:gd name="connsiteX58" fmla="*/ 3164715 w 4761797"/>
              <a:gd name="connsiteY58" fmla="*/ 966233 h 4409679"/>
              <a:gd name="connsiteX59" fmla="*/ 3098039 w 4761797"/>
              <a:gd name="connsiteY59" fmla="*/ 938588 h 4409679"/>
              <a:gd name="connsiteX60" fmla="*/ 3095617 w 4761797"/>
              <a:gd name="connsiteY60" fmla="*/ 937273 h 4409679"/>
              <a:gd name="connsiteX61" fmla="*/ 3229162 w 4761797"/>
              <a:gd name="connsiteY61" fmla="*/ 887670 h 4409679"/>
              <a:gd name="connsiteX62" fmla="*/ 3617024 w 4761797"/>
              <a:gd name="connsiteY62" fmla="*/ 787593 h 4409679"/>
              <a:gd name="connsiteX63" fmla="*/ 4165395 w 4761797"/>
              <a:gd name="connsiteY63" fmla="*/ 700025 h 4409679"/>
              <a:gd name="connsiteX64" fmla="*/ 637239 w 4761797"/>
              <a:gd name="connsiteY64" fmla="*/ 0 h 4409679"/>
              <a:gd name="connsiteX65" fmla="*/ 712216 w 4761797"/>
              <a:gd name="connsiteY65" fmla="*/ 74965 h 4409679"/>
              <a:gd name="connsiteX66" fmla="*/ 1237002 w 4761797"/>
              <a:gd name="connsiteY66" fmla="*/ 599752 h 4409679"/>
              <a:gd name="connsiteX67" fmla="*/ 1311967 w 4761797"/>
              <a:gd name="connsiteY67" fmla="*/ 674728 h 4409679"/>
              <a:gd name="connsiteX68" fmla="*/ 1237002 w 4761797"/>
              <a:gd name="connsiteY68" fmla="*/ 712216 h 4409679"/>
              <a:gd name="connsiteX69" fmla="*/ 712216 w 4761797"/>
              <a:gd name="connsiteY69" fmla="*/ 1274479 h 4409679"/>
              <a:gd name="connsiteX70" fmla="*/ 637239 w 4761797"/>
              <a:gd name="connsiteY70" fmla="*/ 1311967 h 4409679"/>
              <a:gd name="connsiteX71" fmla="*/ 599751 w 4761797"/>
              <a:gd name="connsiteY71" fmla="*/ 1274479 h 4409679"/>
              <a:gd name="connsiteX72" fmla="*/ 37488 w 4761797"/>
              <a:gd name="connsiteY72" fmla="*/ 712216 h 4409679"/>
              <a:gd name="connsiteX73" fmla="*/ 0 w 4761797"/>
              <a:gd name="connsiteY73" fmla="*/ 674728 h 4409679"/>
              <a:gd name="connsiteX74" fmla="*/ 37488 w 4761797"/>
              <a:gd name="connsiteY74" fmla="*/ 599752 h 4409679"/>
              <a:gd name="connsiteX75" fmla="*/ 599751 w 4761797"/>
              <a:gd name="connsiteY75" fmla="*/ 74965 h 4409679"/>
              <a:gd name="connsiteX76" fmla="*/ 637239 w 4761797"/>
              <a:gd name="connsiteY7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164715 w 4761797"/>
              <a:gd name="connsiteY57" fmla="*/ 966233 h 4409679"/>
              <a:gd name="connsiteX58" fmla="*/ 3098039 w 4761797"/>
              <a:gd name="connsiteY58" fmla="*/ 938588 h 4409679"/>
              <a:gd name="connsiteX59" fmla="*/ 3095617 w 4761797"/>
              <a:gd name="connsiteY59" fmla="*/ 937273 h 4409679"/>
              <a:gd name="connsiteX60" fmla="*/ 3229162 w 4761797"/>
              <a:gd name="connsiteY60" fmla="*/ 887670 h 4409679"/>
              <a:gd name="connsiteX61" fmla="*/ 3617024 w 4761797"/>
              <a:gd name="connsiteY61" fmla="*/ 787593 h 4409679"/>
              <a:gd name="connsiteX62" fmla="*/ 4165395 w 4761797"/>
              <a:gd name="connsiteY62" fmla="*/ 700025 h 4409679"/>
              <a:gd name="connsiteX63" fmla="*/ 637239 w 4761797"/>
              <a:gd name="connsiteY63" fmla="*/ 0 h 4409679"/>
              <a:gd name="connsiteX64" fmla="*/ 712216 w 4761797"/>
              <a:gd name="connsiteY64" fmla="*/ 74965 h 4409679"/>
              <a:gd name="connsiteX65" fmla="*/ 1237002 w 4761797"/>
              <a:gd name="connsiteY65" fmla="*/ 599752 h 4409679"/>
              <a:gd name="connsiteX66" fmla="*/ 1311967 w 4761797"/>
              <a:gd name="connsiteY66" fmla="*/ 674728 h 4409679"/>
              <a:gd name="connsiteX67" fmla="*/ 1237002 w 4761797"/>
              <a:gd name="connsiteY67" fmla="*/ 712216 h 4409679"/>
              <a:gd name="connsiteX68" fmla="*/ 712216 w 4761797"/>
              <a:gd name="connsiteY68" fmla="*/ 1274479 h 4409679"/>
              <a:gd name="connsiteX69" fmla="*/ 637239 w 4761797"/>
              <a:gd name="connsiteY69" fmla="*/ 1311967 h 4409679"/>
              <a:gd name="connsiteX70" fmla="*/ 599751 w 4761797"/>
              <a:gd name="connsiteY70" fmla="*/ 1274479 h 4409679"/>
              <a:gd name="connsiteX71" fmla="*/ 37488 w 4761797"/>
              <a:gd name="connsiteY71" fmla="*/ 712216 h 4409679"/>
              <a:gd name="connsiteX72" fmla="*/ 0 w 4761797"/>
              <a:gd name="connsiteY72" fmla="*/ 674728 h 4409679"/>
              <a:gd name="connsiteX73" fmla="*/ 37488 w 4761797"/>
              <a:gd name="connsiteY73" fmla="*/ 599752 h 4409679"/>
              <a:gd name="connsiteX74" fmla="*/ 599751 w 4761797"/>
              <a:gd name="connsiteY74" fmla="*/ 74965 h 4409679"/>
              <a:gd name="connsiteX75" fmla="*/ 637239 w 4761797"/>
              <a:gd name="connsiteY75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098039 w 4761797"/>
              <a:gd name="connsiteY57" fmla="*/ 938588 h 4409679"/>
              <a:gd name="connsiteX58" fmla="*/ 3095617 w 4761797"/>
              <a:gd name="connsiteY58" fmla="*/ 937273 h 4409679"/>
              <a:gd name="connsiteX59" fmla="*/ 3229162 w 4761797"/>
              <a:gd name="connsiteY59" fmla="*/ 887670 h 4409679"/>
              <a:gd name="connsiteX60" fmla="*/ 3617024 w 4761797"/>
              <a:gd name="connsiteY60" fmla="*/ 787593 h 4409679"/>
              <a:gd name="connsiteX61" fmla="*/ 4165395 w 4761797"/>
              <a:gd name="connsiteY61" fmla="*/ 700025 h 4409679"/>
              <a:gd name="connsiteX62" fmla="*/ 637239 w 4761797"/>
              <a:gd name="connsiteY62" fmla="*/ 0 h 4409679"/>
              <a:gd name="connsiteX63" fmla="*/ 712216 w 4761797"/>
              <a:gd name="connsiteY63" fmla="*/ 74965 h 4409679"/>
              <a:gd name="connsiteX64" fmla="*/ 1237002 w 4761797"/>
              <a:gd name="connsiteY64" fmla="*/ 599752 h 4409679"/>
              <a:gd name="connsiteX65" fmla="*/ 1311967 w 4761797"/>
              <a:gd name="connsiteY65" fmla="*/ 674728 h 4409679"/>
              <a:gd name="connsiteX66" fmla="*/ 1237002 w 4761797"/>
              <a:gd name="connsiteY66" fmla="*/ 712216 h 4409679"/>
              <a:gd name="connsiteX67" fmla="*/ 712216 w 4761797"/>
              <a:gd name="connsiteY67" fmla="*/ 1274479 h 4409679"/>
              <a:gd name="connsiteX68" fmla="*/ 637239 w 4761797"/>
              <a:gd name="connsiteY68" fmla="*/ 1311967 h 4409679"/>
              <a:gd name="connsiteX69" fmla="*/ 599751 w 4761797"/>
              <a:gd name="connsiteY69" fmla="*/ 1274479 h 4409679"/>
              <a:gd name="connsiteX70" fmla="*/ 37488 w 4761797"/>
              <a:gd name="connsiteY70" fmla="*/ 712216 h 4409679"/>
              <a:gd name="connsiteX71" fmla="*/ 0 w 4761797"/>
              <a:gd name="connsiteY71" fmla="*/ 674728 h 4409679"/>
              <a:gd name="connsiteX72" fmla="*/ 37488 w 4761797"/>
              <a:gd name="connsiteY72" fmla="*/ 599752 h 4409679"/>
              <a:gd name="connsiteX73" fmla="*/ 599751 w 4761797"/>
              <a:gd name="connsiteY73" fmla="*/ 74965 h 4409679"/>
              <a:gd name="connsiteX74" fmla="*/ 637239 w 4761797"/>
              <a:gd name="connsiteY74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095617 w 4761797"/>
              <a:gd name="connsiteY57" fmla="*/ 937273 h 4409679"/>
              <a:gd name="connsiteX58" fmla="*/ 3229162 w 4761797"/>
              <a:gd name="connsiteY58" fmla="*/ 887670 h 4409679"/>
              <a:gd name="connsiteX59" fmla="*/ 3617024 w 4761797"/>
              <a:gd name="connsiteY59" fmla="*/ 787593 h 4409679"/>
              <a:gd name="connsiteX60" fmla="*/ 4165395 w 4761797"/>
              <a:gd name="connsiteY60" fmla="*/ 700025 h 4409679"/>
              <a:gd name="connsiteX61" fmla="*/ 637239 w 4761797"/>
              <a:gd name="connsiteY61" fmla="*/ 0 h 4409679"/>
              <a:gd name="connsiteX62" fmla="*/ 712216 w 4761797"/>
              <a:gd name="connsiteY62" fmla="*/ 74965 h 4409679"/>
              <a:gd name="connsiteX63" fmla="*/ 1237002 w 4761797"/>
              <a:gd name="connsiteY63" fmla="*/ 599752 h 4409679"/>
              <a:gd name="connsiteX64" fmla="*/ 1311967 w 4761797"/>
              <a:gd name="connsiteY64" fmla="*/ 674728 h 4409679"/>
              <a:gd name="connsiteX65" fmla="*/ 1237002 w 4761797"/>
              <a:gd name="connsiteY65" fmla="*/ 712216 h 4409679"/>
              <a:gd name="connsiteX66" fmla="*/ 712216 w 4761797"/>
              <a:gd name="connsiteY66" fmla="*/ 1274479 h 4409679"/>
              <a:gd name="connsiteX67" fmla="*/ 637239 w 4761797"/>
              <a:gd name="connsiteY67" fmla="*/ 1311967 h 4409679"/>
              <a:gd name="connsiteX68" fmla="*/ 599751 w 4761797"/>
              <a:gd name="connsiteY68" fmla="*/ 1274479 h 4409679"/>
              <a:gd name="connsiteX69" fmla="*/ 37488 w 4761797"/>
              <a:gd name="connsiteY69" fmla="*/ 712216 h 4409679"/>
              <a:gd name="connsiteX70" fmla="*/ 0 w 4761797"/>
              <a:gd name="connsiteY70" fmla="*/ 674728 h 4409679"/>
              <a:gd name="connsiteX71" fmla="*/ 37488 w 4761797"/>
              <a:gd name="connsiteY71" fmla="*/ 599752 h 4409679"/>
              <a:gd name="connsiteX72" fmla="*/ 599751 w 4761797"/>
              <a:gd name="connsiteY72" fmla="*/ 74965 h 4409679"/>
              <a:gd name="connsiteX73" fmla="*/ 637239 w 4761797"/>
              <a:gd name="connsiteY73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229162 w 4761797"/>
              <a:gd name="connsiteY57" fmla="*/ 887670 h 4409679"/>
              <a:gd name="connsiteX58" fmla="*/ 3617024 w 4761797"/>
              <a:gd name="connsiteY58" fmla="*/ 787593 h 4409679"/>
              <a:gd name="connsiteX59" fmla="*/ 4165395 w 4761797"/>
              <a:gd name="connsiteY59" fmla="*/ 700025 h 4409679"/>
              <a:gd name="connsiteX60" fmla="*/ 637239 w 4761797"/>
              <a:gd name="connsiteY60" fmla="*/ 0 h 4409679"/>
              <a:gd name="connsiteX61" fmla="*/ 712216 w 4761797"/>
              <a:gd name="connsiteY61" fmla="*/ 74965 h 4409679"/>
              <a:gd name="connsiteX62" fmla="*/ 1237002 w 4761797"/>
              <a:gd name="connsiteY62" fmla="*/ 599752 h 4409679"/>
              <a:gd name="connsiteX63" fmla="*/ 1311967 w 4761797"/>
              <a:gd name="connsiteY63" fmla="*/ 674728 h 4409679"/>
              <a:gd name="connsiteX64" fmla="*/ 1237002 w 4761797"/>
              <a:gd name="connsiteY64" fmla="*/ 712216 h 4409679"/>
              <a:gd name="connsiteX65" fmla="*/ 712216 w 4761797"/>
              <a:gd name="connsiteY65" fmla="*/ 1274479 h 4409679"/>
              <a:gd name="connsiteX66" fmla="*/ 637239 w 4761797"/>
              <a:gd name="connsiteY66" fmla="*/ 1311967 h 4409679"/>
              <a:gd name="connsiteX67" fmla="*/ 599751 w 4761797"/>
              <a:gd name="connsiteY67" fmla="*/ 1274479 h 4409679"/>
              <a:gd name="connsiteX68" fmla="*/ 37488 w 4761797"/>
              <a:gd name="connsiteY68" fmla="*/ 712216 h 4409679"/>
              <a:gd name="connsiteX69" fmla="*/ 0 w 4761797"/>
              <a:gd name="connsiteY69" fmla="*/ 674728 h 4409679"/>
              <a:gd name="connsiteX70" fmla="*/ 37488 w 4761797"/>
              <a:gd name="connsiteY70" fmla="*/ 599752 h 4409679"/>
              <a:gd name="connsiteX71" fmla="*/ 599751 w 4761797"/>
              <a:gd name="connsiteY71" fmla="*/ 74965 h 4409679"/>
              <a:gd name="connsiteX72" fmla="*/ 637239 w 4761797"/>
              <a:gd name="connsiteY72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229162 w 4761797"/>
              <a:gd name="connsiteY56" fmla="*/ 887670 h 4409679"/>
              <a:gd name="connsiteX57" fmla="*/ 3617024 w 4761797"/>
              <a:gd name="connsiteY57" fmla="*/ 787593 h 4409679"/>
              <a:gd name="connsiteX58" fmla="*/ 4165395 w 4761797"/>
              <a:gd name="connsiteY58" fmla="*/ 700025 h 4409679"/>
              <a:gd name="connsiteX59" fmla="*/ 637239 w 4761797"/>
              <a:gd name="connsiteY59" fmla="*/ 0 h 4409679"/>
              <a:gd name="connsiteX60" fmla="*/ 712216 w 4761797"/>
              <a:gd name="connsiteY60" fmla="*/ 74965 h 4409679"/>
              <a:gd name="connsiteX61" fmla="*/ 1237002 w 4761797"/>
              <a:gd name="connsiteY61" fmla="*/ 599752 h 4409679"/>
              <a:gd name="connsiteX62" fmla="*/ 1311967 w 4761797"/>
              <a:gd name="connsiteY62" fmla="*/ 674728 h 4409679"/>
              <a:gd name="connsiteX63" fmla="*/ 1237002 w 4761797"/>
              <a:gd name="connsiteY63" fmla="*/ 712216 h 4409679"/>
              <a:gd name="connsiteX64" fmla="*/ 712216 w 4761797"/>
              <a:gd name="connsiteY64" fmla="*/ 1274479 h 4409679"/>
              <a:gd name="connsiteX65" fmla="*/ 637239 w 4761797"/>
              <a:gd name="connsiteY65" fmla="*/ 1311967 h 4409679"/>
              <a:gd name="connsiteX66" fmla="*/ 599751 w 4761797"/>
              <a:gd name="connsiteY66" fmla="*/ 1274479 h 4409679"/>
              <a:gd name="connsiteX67" fmla="*/ 37488 w 4761797"/>
              <a:gd name="connsiteY67" fmla="*/ 712216 h 4409679"/>
              <a:gd name="connsiteX68" fmla="*/ 0 w 4761797"/>
              <a:gd name="connsiteY68" fmla="*/ 674728 h 4409679"/>
              <a:gd name="connsiteX69" fmla="*/ 37488 w 4761797"/>
              <a:gd name="connsiteY69" fmla="*/ 599752 h 4409679"/>
              <a:gd name="connsiteX70" fmla="*/ 599751 w 4761797"/>
              <a:gd name="connsiteY70" fmla="*/ 74965 h 4409679"/>
              <a:gd name="connsiteX71" fmla="*/ 637239 w 4761797"/>
              <a:gd name="connsiteY71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466595 w 4761797"/>
              <a:gd name="connsiteY17" fmla="*/ 1193397 h 4409679"/>
              <a:gd name="connsiteX18" fmla="*/ 3582738 w 4761797"/>
              <a:gd name="connsiteY18" fmla="*/ 1312220 h 4409679"/>
              <a:gd name="connsiteX19" fmla="*/ 3881231 w 4761797"/>
              <a:gd name="connsiteY19" fmla="*/ 1761204 h 4409679"/>
              <a:gd name="connsiteX20" fmla="*/ 3806611 w 4761797"/>
              <a:gd name="connsiteY20" fmla="*/ 1873450 h 4409679"/>
              <a:gd name="connsiteX21" fmla="*/ 2649956 w 4761797"/>
              <a:gd name="connsiteY21" fmla="*/ 2734000 h 4409679"/>
              <a:gd name="connsiteX22" fmla="*/ 1344072 w 4761797"/>
              <a:gd name="connsiteY22" fmla="*/ 3370057 h 4409679"/>
              <a:gd name="connsiteX23" fmla="*/ 1232136 w 4761797"/>
              <a:gd name="connsiteY23" fmla="*/ 3407476 h 4409679"/>
              <a:gd name="connsiteX24" fmla="*/ 882338 w 4761797"/>
              <a:gd name="connsiteY24" fmla="*/ 2752706 h 4409679"/>
              <a:gd name="connsiteX25" fmla="*/ 856367 w 4761797"/>
              <a:gd name="connsiteY25" fmla="*/ 2610450 h 4409679"/>
              <a:gd name="connsiteX26" fmla="*/ 858908 w 4761797"/>
              <a:gd name="connsiteY26" fmla="*/ 2697843 h 4409679"/>
              <a:gd name="connsiteX27" fmla="*/ 374375 w 4761797"/>
              <a:gd name="connsiteY27" fmla="*/ 3596787 h 4409679"/>
              <a:gd name="connsiteX28" fmla="*/ 1417980 w 4761797"/>
              <a:gd name="connsiteY28" fmla="*/ 3559334 h 4409679"/>
              <a:gd name="connsiteX29" fmla="*/ 2759768 w 4761797"/>
              <a:gd name="connsiteY29" fmla="*/ 2922576 h 4409679"/>
              <a:gd name="connsiteX30" fmla="*/ 3952465 w 4761797"/>
              <a:gd name="connsiteY30" fmla="*/ 2023632 h 4409679"/>
              <a:gd name="connsiteX31" fmla="*/ 4138826 w 4761797"/>
              <a:gd name="connsiteY31" fmla="*/ 1798899 h 4409679"/>
              <a:gd name="connsiteX32" fmla="*/ 4474268 w 4761797"/>
              <a:gd name="connsiteY32" fmla="*/ 1087234 h 4409679"/>
              <a:gd name="connsiteX33" fmla="*/ 4138826 w 4761797"/>
              <a:gd name="connsiteY33" fmla="*/ 974873 h 4409679"/>
              <a:gd name="connsiteX34" fmla="*/ 4165395 w 4761797"/>
              <a:gd name="connsiteY34" fmla="*/ 700025 h 4409679"/>
              <a:gd name="connsiteX35" fmla="*/ 4311207 w 4761797"/>
              <a:gd name="connsiteY35" fmla="*/ 708003 h 4409679"/>
              <a:gd name="connsiteX36" fmla="*/ 4697899 w 4761797"/>
              <a:gd name="connsiteY36" fmla="*/ 937420 h 4409679"/>
              <a:gd name="connsiteX37" fmla="*/ 4362458 w 4761797"/>
              <a:gd name="connsiteY37" fmla="*/ 1986178 h 4409679"/>
              <a:gd name="connsiteX38" fmla="*/ 3989735 w 4761797"/>
              <a:gd name="connsiteY38" fmla="*/ 2360738 h 4409679"/>
              <a:gd name="connsiteX39" fmla="*/ 3989253 w 4761797"/>
              <a:gd name="connsiteY39" fmla="*/ 2361116 h 4409679"/>
              <a:gd name="connsiteX40" fmla="*/ 3943902 w 4761797"/>
              <a:gd name="connsiteY40" fmla="*/ 2721741 h 4409679"/>
              <a:gd name="connsiteX41" fmla="*/ 3841218 w 4761797"/>
              <a:gd name="connsiteY41" fmla="*/ 3064677 h 4409679"/>
              <a:gd name="connsiteX42" fmla="*/ 2318452 w 4761797"/>
              <a:gd name="connsiteY42" fmla="*/ 3936717 h 4409679"/>
              <a:gd name="connsiteX43" fmla="*/ 1721994 w 4761797"/>
              <a:gd name="connsiteY43" fmla="*/ 3781140 h 4409679"/>
              <a:gd name="connsiteX44" fmla="*/ 1716163 w 4761797"/>
              <a:gd name="connsiteY44" fmla="*/ 3784067 h 4409679"/>
              <a:gd name="connsiteX45" fmla="*/ 709817 w 4761797"/>
              <a:gd name="connsiteY45" fmla="*/ 4008800 h 4409679"/>
              <a:gd name="connsiteX46" fmla="*/ 113474 w 4761797"/>
              <a:gd name="connsiteY46" fmla="*/ 3746613 h 4409679"/>
              <a:gd name="connsiteX47" fmla="*/ 821638 w 4761797"/>
              <a:gd name="connsiteY47" fmla="*/ 2323284 h 4409679"/>
              <a:gd name="connsiteX48" fmla="*/ 896327 w 4761797"/>
              <a:gd name="connsiteY48" fmla="*/ 1985696 h 4409679"/>
              <a:gd name="connsiteX49" fmla="*/ 1344072 w 4761797"/>
              <a:gd name="connsiteY49" fmla="*/ 1199974 h 4409679"/>
              <a:gd name="connsiteX50" fmla="*/ 2491383 w 4761797"/>
              <a:gd name="connsiteY50" fmla="*/ 779042 h 4409679"/>
              <a:gd name="connsiteX51" fmla="*/ 3075538 w 4761797"/>
              <a:gd name="connsiteY51" fmla="*/ 926370 h 4409679"/>
              <a:gd name="connsiteX52" fmla="*/ 3095617 w 4761797"/>
              <a:gd name="connsiteY52" fmla="*/ 937273 h 4409679"/>
              <a:gd name="connsiteX53" fmla="*/ 3095221 w 4761797"/>
              <a:gd name="connsiteY53" fmla="*/ 937420 h 4409679"/>
              <a:gd name="connsiteX54" fmla="*/ 3098039 w 4761797"/>
              <a:gd name="connsiteY54" fmla="*/ 938588 h 4409679"/>
              <a:gd name="connsiteX55" fmla="*/ 3229162 w 4761797"/>
              <a:gd name="connsiteY55" fmla="*/ 887670 h 4409679"/>
              <a:gd name="connsiteX56" fmla="*/ 3617024 w 4761797"/>
              <a:gd name="connsiteY56" fmla="*/ 787593 h 4409679"/>
              <a:gd name="connsiteX57" fmla="*/ 4165395 w 4761797"/>
              <a:gd name="connsiteY57" fmla="*/ 700025 h 4409679"/>
              <a:gd name="connsiteX58" fmla="*/ 637239 w 4761797"/>
              <a:gd name="connsiteY58" fmla="*/ 0 h 4409679"/>
              <a:gd name="connsiteX59" fmla="*/ 712216 w 4761797"/>
              <a:gd name="connsiteY59" fmla="*/ 74965 h 4409679"/>
              <a:gd name="connsiteX60" fmla="*/ 1237002 w 4761797"/>
              <a:gd name="connsiteY60" fmla="*/ 599752 h 4409679"/>
              <a:gd name="connsiteX61" fmla="*/ 1311967 w 4761797"/>
              <a:gd name="connsiteY61" fmla="*/ 674728 h 4409679"/>
              <a:gd name="connsiteX62" fmla="*/ 1237002 w 4761797"/>
              <a:gd name="connsiteY62" fmla="*/ 712216 h 4409679"/>
              <a:gd name="connsiteX63" fmla="*/ 712216 w 4761797"/>
              <a:gd name="connsiteY63" fmla="*/ 1274479 h 4409679"/>
              <a:gd name="connsiteX64" fmla="*/ 637239 w 4761797"/>
              <a:gd name="connsiteY64" fmla="*/ 1311967 h 4409679"/>
              <a:gd name="connsiteX65" fmla="*/ 599751 w 4761797"/>
              <a:gd name="connsiteY65" fmla="*/ 1274479 h 4409679"/>
              <a:gd name="connsiteX66" fmla="*/ 37488 w 4761797"/>
              <a:gd name="connsiteY66" fmla="*/ 712216 h 4409679"/>
              <a:gd name="connsiteX67" fmla="*/ 0 w 4761797"/>
              <a:gd name="connsiteY67" fmla="*/ 674728 h 4409679"/>
              <a:gd name="connsiteX68" fmla="*/ 37488 w 4761797"/>
              <a:gd name="connsiteY68" fmla="*/ 599752 h 4409679"/>
              <a:gd name="connsiteX69" fmla="*/ 599751 w 4761797"/>
              <a:gd name="connsiteY69" fmla="*/ 74965 h 4409679"/>
              <a:gd name="connsiteX70" fmla="*/ 637239 w 4761797"/>
              <a:gd name="connsiteY70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098039 w 4761797"/>
              <a:gd name="connsiteY53" fmla="*/ 938588 h 4409679"/>
              <a:gd name="connsiteX54" fmla="*/ 3229162 w 4761797"/>
              <a:gd name="connsiteY54" fmla="*/ 887670 h 4409679"/>
              <a:gd name="connsiteX55" fmla="*/ 3617024 w 4761797"/>
              <a:gd name="connsiteY55" fmla="*/ 787593 h 4409679"/>
              <a:gd name="connsiteX56" fmla="*/ 4165395 w 4761797"/>
              <a:gd name="connsiteY56" fmla="*/ 700025 h 4409679"/>
              <a:gd name="connsiteX57" fmla="*/ 637239 w 4761797"/>
              <a:gd name="connsiteY57" fmla="*/ 0 h 4409679"/>
              <a:gd name="connsiteX58" fmla="*/ 712216 w 4761797"/>
              <a:gd name="connsiteY58" fmla="*/ 74965 h 4409679"/>
              <a:gd name="connsiteX59" fmla="*/ 1237002 w 4761797"/>
              <a:gd name="connsiteY59" fmla="*/ 599752 h 4409679"/>
              <a:gd name="connsiteX60" fmla="*/ 1311967 w 4761797"/>
              <a:gd name="connsiteY60" fmla="*/ 674728 h 4409679"/>
              <a:gd name="connsiteX61" fmla="*/ 1237002 w 4761797"/>
              <a:gd name="connsiteY61" fmla="*/ 712216 h 4409679"/>
              <a:gd name="connsiteX62" fmla="*/ 712216 w 4761797"/>
              <a:gd name="connsiteY62" fmla="*/ 1274479 h 4409679"/>
              <a:gd name="connsiteX63" fmla="*/ 637239 w 4761797"/>
              <a:gd name="connsiteY63" fmla="*/ 1311967 h 4409679"/>
              <a:gd name="connsiteX64" fmla="*/ 599751 w 4761797"/>
              <a:gd name="connsiteY64" fmla="*/ 1274479 h 4409679"/>
              <a:gd name="connsiteX65" fmla="*/ 37488 w 4761797"/>
              <a:gd name="connsiteY65" fmla="*/ 712216 h 4409679"/>
              <a:gd name="connsiteX66" fmla="*/ 0 w 4761797"/>
              <a:gd name="connsiteY66" fmla="*/ 674728 h 4409679"/>
              <a:gd name="connsiteX67" fmla="*/ 37488 w 4761797"/>
              <a:gd name="connsiteY67" fmla="*/ 599752 h 4409679"/>
              <a:gd name="connsiteX68" fmla="*/ 599751 w 4761797"/>
              <a:gd name="connsiteY68" fmla="*/ 74965 h 4409679"/>
              <a:gd name="connsiteX69" fmla="*/ 637239 w 4761797"/>
              <a:gd name="connsiteY6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229162 w 4761797"/>
              <a:gd name="connsiteY53" fmla="*/ 887670 h 4409679"/>
              <a:gd name="connsiteX54" fmla="*/ 3617024 w 4761797"/>
              <a:gd name="connsiteY54" fmla="*/ 787593 h 4409679"/>
              <a:gd name="connsiteX55" fmla="*/ 4165395 w 4761797"/>
              <a:gd name="connsiteY55" fmla="*/ 700025 h 4409679"/>
              <a:gd name="connsiteX56" fmla="*/ 637239 w 4761797"/>
              <a:gd name="connsiteY56" fmla="*/ 0 h 4409679"/>
              <a:gd name="connsiteX57" fmla="*/ 712216 w 4761797"/>
              <a:gd name="connsiteY57" fmla="*/ 74965 h 4409679"/>
              <a:gd name="connsiteX58" fmla="*/ 1237002 w 4761797"/>
              <a:gd name="connsiteY58" fmla="*/ 599752 h 4409679"/>
              <a:gd name="connsiteX59" fmla="*/ 1311967 w 4761797"/>
              <a:gd name="connsiteY59" fmla="*/ 674728 h 4409679"/>
              <a:gd name="connsiteX60" fmla="*/ 1237002 w 4761797"/>
              <a:gd name="connsiteY60" fmla="*/ 712216 h 4409679"/>
              <a:gd name="connsiteX61" fmla="*/ 712216 w 4761797"/>
              <a:gd name="connsiteY61" fmla="*/ 1274479 h 4409679"/>
              <a:gd name="connsiteX62" fmla="*/ 637239 w 4761797"/>
              <a:gd name="connsiteY62" fmla="*/ 1311967 h 4409679"/>
              <a:gd name="connsiteX63" fmla="*/ 599751 w 4761797"/>
              <a:gd name="connsiteY63" fmla="*/ 1274479 h 4409679"/>
              <a:gd name="connsiteX64" fmla="*/ 37488 w 4761797"/>
              <a:gd name="connsiteY64" fmla="*/ 712216 h 4409679"/>
              <a:gd name="connsiteX65" fmla="*/ 0 w 4761797"/>
              <a:gd name="connsiteY65" fmla="*/ 674728 h 4409679"/>
              <a:gd name="connsiteX66" fmla="*/ 37488 w 4761797"/>
              <a:gd name="connsiteY66" fmla="*/ 599752 h 4409679"/>
              <a:gd name="connsiteX67" fmla="*/ 599751 w 4761797"/>
              <a:gd name="connsiteY67" fmla="*/ 74965 h 4409679"/>
              <a:gd name="connsiteX68" fmla="*/ 637239 w 4761797"/>
              <a:gd name="connsiteY6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229162 w 4761797"/>
              <a:gd name="connsiteY52" fmla="*/ 887670 h 4409679"/>
              <a:gd name="connsiteX53" fmla="*/ 3617024 w 4761797"/>
              <a:gd name="connsiteY53" fmla="*/ 787593 h 4409679"/>
              <a:gd name="connsiteX54" fmla="*/ 4165395 w 4761797"/>
              <a:gd name="connsiteY54" fmla="*/ 700025 h 4409679"/>
              <a:gd name="connsiteX55" fmla="*/ 637239 w 4761797"/>
              <a:gd name="connsiteY55" fmla="*/ 0 h 4409679"/>
              <a:gd name="connsiteX56" fmla="*/ 712216 w 4761797"/>
              <a:gd name="connsiteY56" fmla="*/ 74965 h 4409679"/>
              <a:gd name="connsiteX57" fmla="*/ 1237002 w 4761797"/>
              <a:gd name="connsiteY57" fmla="*/ 599752 h 4409679"/>
              <a:gd name="connsiteX58" fmla="*/ 1311967 w 4761797"/>
              <a:gd name="connsiteY58" fmla="*/ 674728 h 4409679"/>
              <a:gd name="connsiteX59" fmla="*/ 1237002 w 4761797"/>
              <a:gd name="connsiteY59" fmla="*/ 712216 h 4409679"/>
              <a:gd name="connsiteX60" fmla="*/ 712216 w 4761797"/>
              <a:gd name="connsiteY60" fmla="*/ 1274479 h 4409679"/>
              <a:gd name="connsiteX61" fmla="*/ 637239 w 4761797"/>
              <a:gd name="connsiteY61" fmla="*/ 1311967 h 4409679"/>
              <a:gd name="connsiteX62" fmla="*/ 599751 w 4761797"/>
              <a:gd name="connsiteY62" fmla="*/ 1274479 h 4409679"/>
              <a:gd name="connsiteX63" fmla="*/ 37488 w 4761797"/>
              <a:gd name="connsiteY63" fmla="*/ 712216 h 4409679"/>
              <a:gd name="connsiteX64" fmla="*/ 0 w 4761797"/>
              <a:gd name="connsiteY64" fmla="*/ 674728 h 4409679"/>
              <a:gd name="connsiteX65" fmla="*/ 37488 w 4761797"/>
              <a:gd name="connsiteY65" fmla="*/ 599752 h 4409679"/>
              <a:gd name="connsiteX66" fmla="*/ 599751 w 4761797"/>
              <a:gd name="connsiteY66" fmla="*/ 74965 h 4409679"/>
              <a:gd name="connsiteX67" fmla="*/ 637239 w 4761797"/>
              <a:gd name="connsiteY6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761797" h="4409679">
                <a:moveTo>
                  <a:pt x="4063449" y="3626137"/>
                </a:moveTo>
                <a:lnTo>
                  <a:pt x="4063449" y="3663453"/>
                </a:lnTo>
                <a:cubicBezTo>
                  <a:pt x="4063449" y="3850010"/>
                  <a:pt x="4209223" y="3999250"/>
                  <a:pt x="4391441" y="3999250"/>
                </a:cubicBezTo>
                <a:cubicBezTo>
                  <a:pt x="4427884" y="3999250"/>
                  <a:pt x="4427884" y="3999250"/>
                  <a:pt x="4427884" y="4036566"/>
                </a:cubicBezTo>
                <a:lnTo>
                  <a:pt x="4391441" y="4036566"/>
                </a:lnTo>
                <a:cubicBezTo>
                  <a:pt x="4209223" y="4036566"/>
                  <a:pt x="4063449" y="4185807"/>
                  <a:pt x="4063449" y="4372363"/>
                </a:cubicBezTo>
                <a:lnTo>
                  <a:pt x="4063449" y="4409679"/>
                </a:lnTo>
                <a:cubicBezTo>
                  <a:pt x="4027005" y="4409679"/>
                  <a:pt x="4027005" y="4409679"/>
                  <a:pt x="4027005" y="4372363"/>
                </a:cubicBezTo>
                <a:cubicBezTo>
                  <a:pt x="4027005" y="4185807"/>
                  <a:pt x="3881231" y="4036566"/>
                  <a:pt x="3699013" y="4036566"/>
                </a:cubicBezTo>
                <a:lnTo>
                  <a:pt x="3662570" y="4036566"/>
                </a:lnTo>
                <a:cubicBezTo>
                  <a:pt x="3662570" y="3999250"/>
                  <a:pt x="3699013" y="3999250"/>
                  <a:pt x="3699013" y="3999250"/>
                </a:cubicBezTo>
                <a:cubicBezTo>
                  <a:pt x="3881231" y="3999250"/>
                  <a:pt x="4027005" y="3850010"/>
                  <a:pt x="4027005" y="3663453"/>
                </a:cubicBezTo>
                <a:cubicBezTo>
                  <a:pt x="4027005" y="3663453"/>
                  <a:pt x="4027005" y="3626137"/>
                  <a:pt x="4063449" y="3626137"/>
                </a:cubicBezTo>
                <a:close/>
                <a:moveTo>
                  <a:pt x="4138826" y="974873"/>
                </a:moveTo>
                <a:cubicBezTo>
                  <a:pt x="3989735" y="974873"/>
                  <a:pt x="3840655" y="1012327"/>
                  <a:pt x="3691564" y="1049781"/>
                </a:cubicBezTo>
                <a:cubicBezTo>
                  <a:pt x="3579754" y="1087234"/>
                  <a:pt x="3505203" y="1087234"/>
                  <a:pt x="3393393" y="1124699"/>
                </a:cubicBezTo>
                <a:lnTo>
                  <a:pt x="3466595" y="1193397"/>
                </a:lnTo>
                <a:cubicBezTo>
                  <a:pt x="3506658" y="1230520"/>
                  <a:pt x="3545427" y="1270128"/>
                  <a:pt x="3582738" y="1312220"/>
                </a:cubicBezTo>
                <a:cubicBezTo>
                  <a:pt x="3694674" y="1424466"/>
                  <a:pt x="3806611" y="1611539"/>
                  <a:pt x="3881231" y="1761204"/>
                </a:cubicBezTo>
                <a:cubicBezTo>
                  <a:pt x="3872490" y="1801333"/>
                  <a:pt x="3843915" y="1836031"/>
                  <a:pt x="3806611" y="1873450"/>
                </a:cubicBezTo>
                <a:cubicBezTo>
                  <a:pt x="3470802" y="2210189"/>
                  <a:pt x="3060385" y="2472088"/>
                  <a:pt x="2649956" y="2734000"/>
                </a:cubicBezTo>
                <a:cubicBezTo>
                  <a:pt x="2239538" y="2995911"/>
                  <a:pt x="1791805" y="3220403"/>
                  <a:pt x="1344072" y="3370057"/>
                </a:cubicBezTo>
                <a:cubicBezTo>
                  <a:pt x="1313560" y="3386386"/>
                  <a:pt x="1295293" y="3393189"/>
                  <a:pt x="1232136" y="3407476"/>
                </a:cubicBezTo>
                <a:cubicBezTo>
                  <a:pt x="1064232" y="3220397"/>
                  <a:pt x="942969" y="2995905"/>
                  <a:pt x="882338" y="2752706"/>
                </a:cubicBezTo>
                <a:lnTo>
                  <a:pt x="858908" y="2697843"/>
                </a:lnTo>
                <a:cubicBezTo>
                  <a:pt x="448915" y="3109856"/>
                  <a:pt x="262554" y="3484415"/>
                  <a:pt x="374375" y="3596787"/>
                </a:cubicBezTo>
                <a:cubicBezTo>
                  <a:pt x="448915" y="3746613"/>
                  <a:pt x="821638" y="3746613"/>
                  <a:pt x="1417980" y="3559334"/>
                </a:cubicBezTo>
                <a:cubicBezTo>
                  <a:pt x="1865243" y="3409508"/>
                  <a:pt x="2349776" y="3184775"/>
                  <a:pt x="2759768" y="2922576"/>
                </a:cubicBezTo>
                <a:cubicBezTo>
                  <a:pt x="3207031" y="2660390"/>
                  <a:pt x="3579754" y="2360738"/>
                  <a:pt x="3952465" y="2023632"/>
                </a:cubicBezTo>
                <a:cubicBezTo>
                  <a:pt x="4027017" y="1948725"/>
                  <a:pt x="4101557" y="1873818"/>
                  <a:pt x="4138826" y="1798899"/>
                </a:cubicBezTo>
                <a:cubicBezTo>
                  <a:pt x="4474268" y="1424340"/>
                  <a:pt x="4511549" y="1162153"/>
                  <a:pt x="4474268" y="1087234"/>
                </a:cubicBezTo>
                <a:cubicBezTo>
                  <a:pt x="4436998" y="1049781"/>
                  <a:pt x="4325188" y="974873"/>
                  <a:pt x="4138826" y="974873"/>
                </a:cubicBezTo>
                <a:close/>
                <a:moveTo>
                  <a:pt x="4165395" y="700025"/>
                </a:moveTo>
                <a:cubicBezTo>
                  <a:pt x="4217154" y="699514"/>
                  <a:pt x="4265782" y="702149"/>
                  <a:pt x="4311207" y="708003"/>
                </a:cubicBezTo>
                <a:cubicBezTo>
                  <a:pt x="4492909" y="731407"/>
                  <a:pt x="4623359" y="806315"/>
                  <a:pt x="4697899" y="937420"/>
                </a:cubicBezTo>
                <a:cubicBezTo>
                  <a:pt x="4846991" y="1199606"/>
                  <a:pt x="4735181" y="1536712"/>
                  <a:pt x="4362458" y="1986178"/>
                </a:cubicBezTo>
                <a:cubicBezTo>
                  <a:pt x="4250637" y="2136004"/>
                  <a:pt x="4101557" y="2248377"/>
                  <a:pt x="3989735" y="2360738"/>
                </a:cubicBezTo>
                <a:lnTo>
                  <a:pt x="3989253" y="2361116"/>
                </a:lnTo>
                <a:lnTo>
                  <a:pt x="3943902" y="2721741"/>
                </a:lnTo>
                <a:cubicBezTo>
                  <a:pt x="3915895" y="2839187"/>
                  <a:pt x="3878557" y="2951938"/>
                  <a:pt x="3841218" y="3064677"/>
                </a:cubicBezTo>
                <a:cubicBezTo>
                  <a:pt x="3533164" y="3656601"/>
                  <a:pt x="2931059" y="3973711"/>
                  <a:pt x="2318452" y="3936717"/>
                </a:cubicBezTo>
                <a:lnTo>
                  <a:pt x="1721994" y="3781140"/>
                </a:lnTo>
                <a:lnTo>
                  <a:pt x="1716163" y="3784067"/>
                </a:lnTo>
                <a:cubicBezTo>
                  <a:pt x="1380711" y="3896428"/>
                  <a:pt x="1045269" y="3971347"/>
                  <a:pt x="709817" y="4008800"/>
                </a:cubicBezTo>
                <a:cubicBezTo>
                  <a:pt x="411645" y="4008800"/>
                  <a:pt x="225284" y="3896428"/>
                  <a:pt x="113474" y="3746613"/>
                </a:cubicBezTo>
                <a:cubicBezTo>
                  <a:pt x="-72887" y="3484415"/>
                  <a:pt x="150744" y="2922576"/>
                  <a:pt x="821638" y="2323284"/>
                </a:cubicBezTo>
                <a:lnTo>
                  <a:pt x="896327" y="1985696"/>
                </a:lnTo>
                <a:cubicBezTo>
                  <a:pt x="970959" y="1686366"/>
                  <a:pt x="1120199" y="1387047"/>
                  <a:pt x="1344072" y="1199974"/>
                </a:cubicBezTo>
                <a:cubicBezTo>
                  <a:pt x="1679869" y="900643"/>
                  <a:pt x="2090286" y="760344"/>
                  <a:pt x="2491383" y="779042"/>
                </a:cubicBezTo>
                <a:cubicBezTo>
                  <a:pt x="2691932" y="788397"/>
                  <a:pt x="2890147" y="837507"/>
                  <a:pt x="3075538" y="926370"/>
                </a:cubicBezTo>
                <a:lnTo>
                  <a:pt x="3095617" y="937273"/>
                </a:lnTo>
                <a:lnTo>
                  <a:pt x="3229162" y="887670"/>
                </a:lnTo>
                <a:cubicBezTo>
                  <a:pt x="3358446" y="843774"/>
                  <a:pt x="3477253" y="815684"/>
                  <a:pt x="3617024" y="787593"/>
                </a:cubicBezTo>
                <a:cubicBezTo>
                  <a:pt x="3826672" y="731404"/>
                  <a:pt x="4010119" y="701558"/>
                  <a:pt x="4165395" y="700025"/>
                </a:cubicBezTo>
                <a:close/>
                <a:moveTo>
                  <a:pt x="637239" y="0"/>
                </a:moveTo>
                <a:cubicBezTo>
                  <a:pt x="674728" y="0"/>
                  <a:pt x="712216" y="37488"/>
                  <a:pt x="712216" y="74965"/>
                </a:cubicBezTo>
                <a:cubicBezTo>
                  <a:pt x="712216" y="374846"/>
                  <a:pt x="937121" y="599752"/>
                  <a:pt x="1237002" y="599752"/>
                </a:cubicBezTo>
                <a:cubicBezTo>
                  <a:pt x="1274479" y="599752"/>
                  <a:pt x="1311967" y="637239"/>
                  <a:pt x="1311967" y="674728"/>
                </a:cubicBezTo>
                <a:cubicBezTo>
                  <a:pt x="1311967" y="674728"/>
                  <a:pt x="1274479" y="712216"/>
                  <a:pt x="1237002" y="712216"/>
                </a:cubicBezTo>
                <a:cubicBezTo>
                  <a:pt x="937121" y="712216"/>
                  <a:pt x="712216" y="937121"/>
                  <a:pt x="712216" y="1274479"/>
                </a:cubicBezTo>
                <a:cubicBezTo>
                  <a:pt x="712216" y="1274479"/>
                  <a:pt x="674728" y="1311967"/>
                  <a:pt x="637239" y="1311967"/>
                </a:cubicBezTo>
                <a:lnTo>
                  <a:pt x="599751" y="1274479"/>
                </a:lnTo>
                <a:cubicBezTo>
                  <a:pt x="599751" y="937121"/>
                  <a:pt x="337358" y="712216"/>
                  <a:pt x="37488" y="712216"/>
                </a:cubicBezTo>
                <a:lnTo>
                  <a:pt x="0" y="674728"/>
                </a:lnTo>
                <a:cubicBezTo>
                  <a:pt x="0" y="637239"/>
                  <a:pt x="0" y="599752"/>
                  <a:pt x="37488" y="599752"/>
                </a:cubicBezTo>
                <a:cubicBezTo>
                  <a:pt x="337358" y="599752"/>
                  <a:pt x="599751" y="374846"/>
                  <a:pt x="599751" y="74965"/>
                </a:cubicBezTo>
                <a:cubicBezTo>
                  <a:pt x="599751" y="37488"/>
                  <a:pt x="637239" y="0"/>
                  <a:pt x="6372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Freeform 5">
            <a:extLst>
              <a:ext uri="{FF2B5EF4-FFF2-40B4-BE49-F238E27FC236}">
                <a16:creationId xmlns:a16="http://schemas.microsoft.com/office/drawing/2014/main" id="{7B8B7240-E125-D949-AD2E-9D91FB4E2D76}"/>
              </a:ext>
            </a:extLst>
          </p:cNvPr>
          <p:cNvSpPr>
            <a:spLocks noEditPoints="1"/>
          </p:cNvSpPr>
          <p:nvPr/>
        </p:nvSpPr>
        <p:spPr bwMode="auto">
          <a:xfrm>
            <a:off x="668603" y="4277931"/>
            <a:ext cx="491513" cy="403522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6" name="Freeform 182">
            <a:extLst>
              <a:ext uri="{FF2B5EF4-FFF2-40B4-BE49-F238E27FC236}">
                <a16:creationId xmlns:a16="http://schemas.microsoft.com/office/drawing/2014/main" id="{C2E1DF8E-1A80-C24F-B10C-CD378A01DE05}"/>
              </a:ext>
            </a:extLst>
          </p:cNvPr>
          <p:cNvSpPr/>
          <p:nvPr/>
        </p:nvSpPr>
        <p:spPr bwMode="auto">
          <a:xfrm flipH="1">
            <a:off x="655956" y="2297714"/>
            <a:ext cx="561087" cy="516740"/>
          </a:xfrm>
          <a:custGeom>
            <a:avLst/>
            <a:gdLst>
              <a:gd name="connsiteX0" fmla="*/ 144517 w 665158"/>
              <a:gd name="connsiteY0" fmla="*/ 432643 h 635971"/>
              <a:gd name="connsiteX1" fmla="*/ 134794 w 665158"/>
              <a:gd name="connsiteY1" fmla="*/ 438281 h 635971"/>
              <a:gd name="connsiteX2" fmla="*/ 131240 w 665158"/>
              <a:gd name="connsiteY2" fmla="*/ 453701 h 635971"/>
              <a:gd name="connsiteX3" fmla="*/ 135004 w 665158"/>
              <a:gd name="connsiteY3" fmla="*/ 468403 h 635971"/>
              <a:gd name="connsiteX4" fmla="*/ 144883 w 665158"/>
              <a:gd name="connsiteY4" fmla="*/ 473874 h 635971"/>
              <a:gd name="connsiteX5" fmla="*/ 155050 w 665158"/>
              <a:gd name="connsiteY5" fmla="*/ 468458 h 635971"/>
              <a:gd name="connsiteX6" fmla="*/ 158788 w 665158"/>
              <a:gd name="connsiteY6" fmla="*/ 453369 h 635971"/>
              <a:gd name="connsiteX7" fmla="*/ 155024 w 665158"/>
              <a:gd name="connsiteY7" fmla="*/ 438059 h 635971"/>
              <a:gd name="connsiteX8" fmla="*/ 144517 w 665158"/>
              <a:gd name="connsiteY8" fmla="*/ 432643 h 635971"/>
              <a:gd name="connsiteX9" fmla="*/ 96733 w 665158"/>
              <a:gd name="connsiteY9" fmla="*/ 413631 h 635971"/>
              <a:gd name="connsiteX10" fmla="*/ 96733 w 665158"/>
              <a:gd name="connsiteY10" fmla="*/ 492888 h 635971"/>
              <a:gd name="connsiteX11" fmla="*/ 48328 w 665158"/>
              <a:gd name="connsiteY11" fmla="*/ 492888 h 635971"/>
              <a:gd name="connsiteX12" fmla="*/ 48328 w 665158"/>
              <a:gd name="connsiteY12" fmla="*/ 474206 h 635971"/>
              <a:gd name="connsiteX13" fmla="*/ 74151 w 665158"/>
              <a:gd name="connsiteY13" fmla="*/ 474206 h 635971"/>
              <a:gd name="connsiteX14" fmla="*/ 74151 w 665158"/>
              <a:gd name="connsiteY14" fmla="*/ 413631 h 635971"/>
              <a:gd name="connsiteX15" fmla="*/ 144308 w 665158"/>
              <a:gd name="connsiteY15" fmla="*/ 412304 h 635971"/>
              <a:gd name="connsiteX16" fmla="*/ 164277 w 665158"/>
              <a:gd name="connsiteY16" fmla="*/ 417582 h 635971"/>
              <a:gd name="connsiteX17" fmla="*/ 177920 w 665158"/>
              <a:gd name="connsiteY17" fmla="*/ 432533 h 635971"/>
              <a:gd name="connsiteX18" fmla="*/ 182782 w 665158"/>
              <a:gd name="connsiteY18" fmla="*/ 454309 h 635971"/>
              <a:gd name="connsiteX19" fmla="*/ 177972 w 665158"/>
              <a:gd name="connsiteY19" fmla="*/ 475007 h 635971"/>
              <a:gd name="connsiteX20" fmla="*/ 164512 w 665158"/>
              <a:gd name="connsiteY20" fmla="*/ 489212 h 635971"/>
              <a:gd name="connsiteX21" fmla="*/ 145301 w 665158"/>
              <a:gd name="connsiteY21" fmla="*/ 494269 h 635971"/>
              <a:gd name="connsiteX22" fmla="*/ 136572 w 665158"/>
              <a:gd name="connsiteY22" fmla="*/ 493329 h 635971"/>
              <a:gd name="connsiteX23" fmla="*/ 127058 w 665158"/>
              <a:gd name="connsiteY23" fmla="*/ 503554 h 635971"/>
              <a:gd name="connsiteX24" fmla="*/ 98726 w 665158"/>
              <a:gd name="connsiteY24" fmla="*/ 503554 h 635971"/>
              <a:gd name="connsiteX25" fmla="*/ 118537 w 665158"/>
              <a:gd name="connsiteY25" fmla="*/ 483325 h 635971"/>
              <a:gd name="connsiteX26" fmla="*/ 107298 w 665158"/>
              <a:gd name="connsiteY26" fmla="*/ 453038 h 635971"/>
              <a:gd name="connsiteX27" fmla="*/ 111924 w 665158"/>
              <a:gd name="connsiteY27" fmla="*/ 431786 h 635971"/>
              <a:gd name="connsiteX28" fmla="*/ 125045 w 665158"/>
              <a:gd name="connsiteY28" fmla="*/ 417362 h 635971"/>
              <a:gd name="connsiteX29" fmla="*/ 144308 w 665158"/>
              <a:gd name="connsiteY29" fmla="*/ 412304 h 635971"/>
              <a:gd name="connsiteX30" fmla="*/ 214235 w 665158"/>
              <a:gd name="connsiteY30" fmla="*/ 412304 h 635971"/>
              <a:gd name="connsiteX31" fmla="*/ 236399 w 665158"/>
              <a:gd name="connsiteY31" fmla="*/ 419185 h 635971"/>
              <a:gd name="connsiteX32" fmla="*/ 244658 w 665158"/>
              <a:gd name="connsiteY32" fmla="*/ 437562 h 635971"/>
              <a:gd name="connsiteX33" fmla="*/ 226571 w 665158"/>
              <a:gd name="connsiteY33" fmla="*/ 461329 h 635971"/>
              <a:gd name="connsiteX34" fmla="*/ 218913 w 665158"/>
              <a:gd name="connsiteY34" fmla="*/ 464811 h 635971"/>
              <a:gd name="connsiteX35" fmla="*/ 215829 w 665158"/>
              <a:gd name="connsiteY35" fmla="*/ 467546 h 635971"/>
              <a:gd name="connsiteX36" fmla="*/ 214810 w 665158"/>
              <a:gd name="connsiteY36" fmla="*/ 470945 h 635971"/>
              <a:gd name="connsiteX37" fmla="*/ 216848 w 665158"/>
              <a:gd name="connsiteY37" fmla="*/ 475063 h 635971"/>
              <a:gd name="connsiteX38" fmla="*/ 222598 w 665158"/>
              <a:gd name="connsiteY38" fmla="*/ 476472 h 635971"/>
              <a:gd name="connsiteX39" fmla="*/ 233210 w 665158"/>
              <a:gd name="connsiteY39" fmla="*/ 474234 h 635971"/>
              <a:gd name="connsiteX40" fmla="*/ 243612 w 665158"/>
              <a:gd name="connsiteY40" fmla="*/ 468348 h 635971"/>
              <a:gd name="connsiteX41" fmla="*/ 243612 w 665158"/>
              <a:gd name="connsiteY41" fmla="*/ 490068 h 635971"/>
              <a:gd name="connsiteX42" fmla="*/ 222076 w 665158"/>
              <a:gd name="connsiteY42" fmla="*/ 494269 h 635971"/>
              <a:gd name="connsiteX43" fmla="*/ 204721 w 665158"/>
              <a:gd name="connsiteY43" fmla="*/ 491395 h 635971"/>
              <a:gd name="connsiteX44" fmla="*/ 193509 w 665158"/>
              <a:gd name="connsiteY44" fmla="*/ 482663 h 635971"/>
              <a:gd name="connsiteX45" fmla="*/ 189509 w 665158"/>
              <a:gd name="connsiteY45" fmla="*/ 468901 h 635971"/>
              <a:gd name="connsiteX46" fmla="*/ 194345 w 665158"/>
              <a:gd name="connsiteY46" fmla="*/ 454862 h 635971"/>
              <a:gd name="connsiteX47" fmla="*/ 210837 w 665158"/>
              <a:gd name="connsiteY47" fmla="*/ 443973 h 635971"/>
              <a:gd name="connsiteX48" fmla="*/ 218600 w 665158"/>
              <a:gd name="connsiteY48" fmla="*/ 439746 h 635971"/>
              <a:gd name="connsiteX49" fmla="*/ 220456 w 665158"/>
              <a:gd name="connsiteY49" fmla="*/ 435628 h 635971"/>
              <a:gd name="connsiteX50" fmla="*/ 218155 w 665158"/>
              <a:gd name="connsiteY50" fmla="*/ 431538 h 635971"/>
              <a:gd name="connsiteX51" fmla="*/ 212091 w 665158"/>
              <a:gd name="connsiteY51" fmla="*/ 430046 h 635971"/>
              <a:gd name="connsiteX52" fmla="*/ 193482 w 665158"/>
              <a:gd name="connsiteY52" fmla="*/ 435517 h 635971"/>
              <a:gd name="connsiteX53" fmla="*/ 193482 w 665158"/>
              <a:gd name="connsiteY53" fmla="*/ 415344 h 635971"/>
              <a:gd name="connsiteX54" fmla="*/ 201036 w 665158"/>
              <a:gd name="connsiteY54" fmla="*/ 413464 h 635971"/>
              <a:gd name="connsiteX55" fmla="*/ 207021 w 665158"/>
              <a:gd name="connsiteY55" fmla="*/ 412635 h 635971"/>
              <a:gd name="connsiteX56" fmla="*/ 214235 w 665158"/>
              <a:gd name="connsiteY56" fmla="*/ 412304 h 635971"/>
              <a:gd name="connsiteX57" fmla="*/ 420744 w 665158"/>
              <a:gd name="connsiteY57" fmla="*/ 354477 h 635971"/>
              <a:gd name="connsiteX58" fmla="*/ 372634 w 665158"/>
              <a:gd name="connsiteY58" fmla="*/ 354477 h 635971"/>
              <a:gd name="connsiteX59" fmla="*/ 372634 w 665158"/>
              <a:gd name="connsiteY59" fmla="*/ 402262 h 635971"/>
              <a:gd name="connsiteX60" fmla="*/ 420744 w 665158"/>
              <a:gd name="connsiteY60" fmla="*/ 402262 h 635971"/>
              <a:gd name="connsiteX61" fmla="*/ 496460 w 665158"/>
              <a:gd name="connsiteY61" fmla="*/ 354477 h 635971"/>
              <a:gd name="connsiteX62" fmla="*/ 448350 w 665158"/>
              <a:gd name="connsiteY62" fmla="*/ 354477 h 635971"/>
              <a:gd name="connsiteX63" fmla="*/ 448350 w 665158"/>
              <a:gd name="connsiteY63" fmla="*/ 402262 h 635971"/>
              <a:gd name="connsiteX64" fmla="*/ 496460 w 665158"/>
              <a:gd name="connsiteY64" fmla="*/ 402262 h 635971"/>
              <a:gd name="connsiteX65" fmla="*/ 572175 w 665158"/>
              <a:gd name="connsiteY65" fmla="*/ 354477 h 635971"/>
              <a:gd name="connsiteX66" fmla="*/ 524065 w 665158"/>
              <a:gd name="connsiteY66" fmla="*/ 354477 h 635971"/>
              <a:gd name="connsiteX67" fmla="*/ 524065 w 665158"/>
              <a:gd name="connsiteY67" fmla="*/ 402262 h 635971"/>
              <a:gd name="connsiteX68" fmla="*/ 572175 w 665158"/>
              <a:gd name="connsiteY68" fmla="*/ 402262 h 635971"/>
              <a:gd name="connsiteX69" fmla="*/ 496460 w 665158"/>
              <a:gd name="connsiteY69" fmla="*/ 287115 h 635971"/>
              <a:gd name="connsiteX70" fmla="*/ 448350 w 665158"/>
              <a:gd name="connsiteY70" fmla="*/ 287115 h 635971"/>
              <a:gd name="connsiteX71" fmla="*/ 448350 w 665158"/>
              <a:gd name="connsiteY71" fmla="*/ 334900 h 635971"/>
              <a:gd name="connsiteX72" fmla="*/ 496460 w 665158"/>
              <a:gd name="connsiteY72" fmla="*/ 334900 h 635971"/>
              <a:gd name="connsiteX73" fmla="*/ 572175 w 665158"/>
              <a:gd name="connsiteY73" fmla="*/ 287115 h 635971"/>
              <a:gd name="connsiteX74" fmla="*/ 524065 w 665158"/>
              <a:gd name="connsiteY74" fmla="*/ 287115 h 635971"/>
              <a:gd name="connsiteX75" fmla="*/ 524065 w 665158"/>
              <a:gd name="connsiteY75" fmla="*/ 334900 h 635971"/>
              <a:gd name="connsiteX76" fmla="*/ 572175 w 665158"/>
              <a:gd name="connsiteY76" fmla="*/ 334900 h 635971"/>
              <a:gd name="connsiteX77" fmla="*/ 146493 w 665158"/>
              <a:gd name="connsiteY77" fmla="*/ 261457 h 635971"/>
              <a:gd name="connsiteX78" fmla="*/ 247609 w 665158"/>
              <a:gd name="connsiteY78" fmla="*/ 292835 h 635971"/>
              <a:gd name="connsiteX79" fmla="*/ 146493 w 665158"/>
              <a:gd name="connsiteY79" fmla="*/ 324213 h 635971"/>
              <a:gd name="connsiteX80" fmla="*/ 45377 w 665158"/>
              <a:gd name="connsiteY80" fmla="*/ 292835 h 635971"/>
              <a:gd name="connsiteX81" fmla="*/ 146493 w 665158"/>
              <a:gd name="connsiteY81" fmla="*/ 261457 h 635971"/>
              <a:gd name="connsiteX82" fmla="*/ 146493 w 665158"/>
              <a:gd name="connsiteY82" fmla="*/ 238664 h 635971"/>
              <a:gd name="connsiteX83" fmla="*/ 756 w 665158"/>
              <a:gd name="connsiteY83" fmla="*/ 295386 h 635971"/>
              <a:gd name="connsiteX84" fmla="*/ 224 w 665158"/>
              <a:gd name="connsiteY84" fmla="*/ 299934 h 635971"/>
              <a:gd name="connsiteX85" fmla="*/ 0 w 665158"/>
              <a:gd name="connsiteY85" fmla="*/ 299934 h 635971"/>
              <a:gd name="connsiteX86" fmla="*/ 0 w 665158"/>
              <a:gd name="connsiteY86" fmla="*/ 301846 h 635971"/>
              <a:gd name="connsiteX87" fmla="*/ 0 w 665158"/>
              <a:gd name="connsiteY87" fmla="*/ 572789 h 635971"/>
              <a:gd name="connsiteX88" fmla="*/ 0 w 665158"/>
              <a:gd name="connsiteY88" fmla="*/ 572790 h 635971"/>
              <a:gd name="connsiteX89" fmla="*/ 0 w 665158"/>
              <a:gd name="connsiteY89" fmla="*/ 572791 h 635971"/>
              <a:gd name="connsiteX90" fmla="*/ 0 w 665158"/>
              <a:gd name="connsiteY90" fmla="*/ 574701 h 635971"/>
              <a:gd name="connsiteX91" fmla="*/ 224 w 665158"/>
              <a:gd name="connsiteY91" fmla="*/ 574701 h 635971"/>
              <a:gd name="connsiteX92" fmla="*/ 756 w 665158"/>
              <a:gd name="connsiteY92" fmla="*/ 579250 h 635971"/>
              <a:gd name="connsiteX93" fmla="*/ 146493 w 665158"/>
              <a:gd name="connsiteY93" fmla="*/ 635971 h 635971"/>
              <a:gd name="connsiteX94" fmla="*/ 292229 w 665158"/>
              <a:gd name="connsiteY94" fmla="*/ 579250 h 635971"/>
              <a:gd name="connsiteX95" fmla="*/ 292762 w 665158"/>
              <a:gd name="connsiteY95" fmla="*/ 574701 h 635971"/>
              <a:gd name="connsiteX96" fmla="*/ 292986 w 665158"/>
              <a:gd name="connsiteY96" fmla="*/ 574701 h 635971"/>
              <a:gd name="connsiteX97" fmla="*/ 292986 w 665158"/>
              <a:gd name="connsiteY97" fmla="*/ 572790 h 635971"/>
              <a:gd name="connsiteX98" fmla="*/ 292986 w 665158"/>
              <a:gd name="connsiteY98" fmla="*/ 301846 h 635971"/>
              <a:gd name="connsiteX99" fmla="*/ 292986 w 665158"/>
              <a:gd name="connsiteY99" fmla="*/ 301846 h 635971"/>
              <a:gd name="connsiteX100" fmla="*/ 292986 w 665158"/>
              <a:gd name="connsiteY100" fmla="*/ 301845 h 635971"/>
              <a:gd name="connsiteX101" fmla="*/ 292229 w 665158"/>
              <a:gd name="connsiteY101" fmla="*/ 295386 h 635971"/>
              <a:gd name="connsiteX102" fmla="*/ 146493 w 665158"/>
              <a:gd name="connsiteY102" fmla="*/ 238664 h 635971"/>
              <a:gd name="connsiteX103" fmla="*/ 534317 w 665158"/>
              <a:gd name="connsiteY103" fmla="*/ 219753 h 635971"/>
              <a:gd name="connsiteX104" fmla="*/ 486207 w 665158"/>
              <a:gd name="connsiteY104" fmla="*/ 219753 h 635971"/>
              <a:gd name="connsiteX105" fmla="*/ 486207 w 665158"/>
              <a:gd name="connsiteY105" fmla="*/ 267538 h 635971"/>
              <a:gd name="connsiteX106" fmla="*/ 534317 w 665158"/>
              <a:gd name="connsiteY106" fmla="*/ 267538 h 635971"/>
              <a:gd name="connsiteX107" fmla="*/ 449628 w 665158"/>
              <a:gd name="connsiteY107" fmla="*/ 0 h 635971"/>
              <a:gd name="connsiteX108" fmla="*/ 230694 w 665158"/>
              <a:gd name="connsiteY108" fmla="*/ 119160 h 635971"/>
              <a:gd name="connsiteX109" fmla="*/ 230694 w 665158"/>
              <a:gd name="connsiteY109" fmla="*/ 162466 h 635971"/>
              <a:gd name="connsiteX110" fmla="*/ 272097 w 665158"/>
              <a:gd name="connsiteY110" fmla="*/ 162466 h 635971"/>
              <a:gd name="connsiteX111" fmla="*/ 272097 w 665158"/>
              <a:gd name="connsiteY111" fmla="*/ 251850 h 635971"/>
              <a:gd name="connsiteX112" fmla="*/ 309810 w 665158"/>
              <a:gd name="connsiteY112" fmla="*/ 251850 h 635971"/>
              <a:gd name="connsiteX113" fmla="*/ 309810 w 665158"/>
              <a:gd name="connsiteY113" fmla="*/ 162466 h 635971"/>
              <a:gd name="connsiteX114" fmla="*/ 592776 w 665158"/>
              <a:gd name="connsiteY114" fmla="*/ 162466 h 635971"/>
              <a:gd name="connsiteX115" fmla="*/ 592776 w 665158"/>
              <a:gd name="connsiteY115" fmla="*/ 403380 h 635971"/>
              <a:gd name="connsiteX116" fmla="*/ 639160 w 665158"/>
              <a:gd name="connsiteY116" fmla="*/ 403380 h 635971"/>
              <a:gd name="connsiteX117" fmla="*/ 639160 w 665158"/>
              <a:gd name="connsiteY117" fmla="*/ 162466 h 635971"/>
              <a:gd name="connsiteX118" fmla="*/ 665158 w 665158"/>
              <a:gd name="connsiteY118" fmla="*/ 162466 h 635971"/>
              <a:gd name="connsiteX119" fmla="*/ 665158 w 665158"/>
              <a:gd name="connsiteY119" fmla="*/ 119160 h 63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65158" h="635971">
                <a:moveTo>
                  <a:pt x="144517" y="432643"/>
                </a:moveTo>
                <a:cubicBezTo>
                  <a:pt x="140405" y="432643"/>
                  <a:pt x="137164" y="434522"/>
                  <a:pt x="134794" y="438281"/>
                </a:cubicBezTo>
                <a:cubicBezTo>
                  <a:pt x="132425" y="442039"/>
                  <a:pt x="131240" y="447179"/>
                  <a:pt x="131240" y="453701"/>
                </a:cubicBezTo>
                <a:cubicBezTo>
                  <a:pt x="131240" y="459854"/>
                  <a:pt x="132494" y="464755"/>
                  <a:pt x="135004" y="468403"/>
                </a:cubicBezTo>
                <a:cubicBezTo>
                  <a:pt x="137513" y="472050"/>
                  <a:pt x="140806" y="473874"/>
                  <a:pt x="144883" y="473874"/>
                </a:cubicBezTo>
                <a:cubicBezTo>
                  <a:pt x="149169" y="473874"/>
                  <a:pt x="152558" y="472069"/>
                  <a:pt x="155050" y="468458"/>
                </a:cubicBezTo>
                <a:cubicBezTo>
                  <a:pt x="157542" y="464847"/>
                  <a:pt x="158788" y="459818"/>
                  <a:pt x="158788" y="453369"/>
                </a:cubicBezTo>
                <a:cubicBezTo>
                  <a:pt x="158788" y="446774"/>
                  <a:pt x="157534" y="441671"/>
                  <a:pt x="155024" y="438059"/>
                </a:cubicBezTo>
                <a:cubicBezTo>
                  <a:pt x="152515" y="434449"/>
                  <a:pt x="149013" y="432643"/>
                  <a:pt x="144517" y="432643"/>
                </a:cubicBezTo>
                <a:close/>
                <a:moveTo>
                  <a:pt x="96733" y="413631"/>
                </a:moveTo>
                <a:lnTo>
                  <a:pt x="96733" y="492888"/>
                </a:lnTo>
                <a:lnTo>
                  <a:pt x="48328" y="492888"/>
                </a:lnTo>
                <a:lnTo>
                  <a:pt x="48328" y="474206"/>
                </a:lnTo>
                <a:lnTo>
                  <a:pt x="74151" y="474206"/>
                </a:lnTo>
                <a:lnTo>
                  <a:pt x="74151" y="413631"/>
                </a:lnTo>
                <a:close/>
                <a:moveTo>
                  <a:pt x="144308" y="412304"/>
                </a:moveTo>
                <a:cubicBezTo>
                  <a:pt x="151766" y="412304"/>
                  <a:pt x="158422" y="414063"/>
                  <a:pt x="164277" y="417582"/>
                </a:cubicBezTo>
                <a:cubicBezTo>
                  <a:pt x="170131" y="421101"/>
                  <a:pt x="174679" y="426085"/>
                  <a:pt x="177920" y="432533"/>
                </a:cubicBezTo>
                <a:cubicBezTo>
                  <a:pt x="181161" y="438981"/>
                  <a:pt x="182782" y="446240"/>
                  <a:pt x="182782" y="454309"/>
                </a:cubicBezTo>
                <a:cubicBezTo>
                  <a:pt x="182782" y="462010"/>
                  <a:pt x="181178" y="468910"/>
                  <a:pt x="177972" y="475007"/>
                </a:cubicBezTo>
                <a:cubicBezTo>
                  <a:pt x="174766" y="481106"/>
                  <a:pt x="170279" y="485841"/>
                  <a:pt x="164512" y="489212"/>
                </a:cubicBezTo>
                <a:cubicBezTo>
                  <a:pt x="158744" y="492583"/>
                  <a:pt x="152341" y="494269"/>
                  <a:pt x="145301" y="494269"/>
                </a:cubicBezTo>
                <a:cubicBezTo>
                  <a:pt x="142270" y="494269"/>
                  <a:pt x="139359" y="493956"/>
                  <a:pt x="136572" y="493329"/>
                </a:cubicBezTo>
                <a:lnTo>
                  <a:pt x="127058" y="503554"/>
                </a:lnTo>
                <a:lnTo>
                  <a:pt x="98726" y="503554"/>
                </a:lnTo>
                <a:lnTo>
                  <a:pt x="118537" y="483325"/>
                </a:lnTo>
                <a:cubicBezTo>
                  <a:pt x="111044" y="475404"/>
                  <a:pt x="107298" y="465308"/>
                  <a:pt x="107298" y="453038"/>
                </a:cubicBezTo>
                <a:cubicBezTo>
                  <a:pt x="107298" y="445116"/>
                  <a:pt x="108841" y="438032"/>
                  <a:pt x="111924" y="431786"/>
                </a:cubicBezTo>
                <a:cubicBezTo>
                  <a:pt x="115008" y="425541"/>
                  <a:pt x="119382" y="420732"/>
                  <a:pt x="125045" y="417362"/>
                </a:cubicBezTo>
                <a:cubicBezTo>
                  <a:pt x="130708" y="413990"/>
                  <a:pt x="137129" y="412304"/>
                  <a:pt x="144308" y="412304"/>
                </a:cubicBezTo>
                <a:close/>
                <a:moveTo>
                  <a:pt x="214235" y="412304"/>
                </a:moveTo>
                <a:cubicBezTo>
                  <a:pt x="223505" y="412304"/>
                  <a:pt x="230892" y="414598"/>
                  <a:pt x="236399" y="419185"/>
                </a:cubicBezTo>
                <a:cubicBezTo>
                  <a:pt x="241905" y="423772"/>
                  <a:pt x="244658" y="429898"/>
                  <a:pt x="244658" y="437562"/>
                </a:cubicBezTo>
                <a:cubicBezTo>
                  <a:pt x="244658" y="448506"/>
                  <a:pt x="238629" y="456428"/>
                  <a:pt x="226571" y="461329"/>
                </a:cubicBezTo>
                <a:cubicBezTo>
                  <a:pt x="222842" y="462802"/>
                  <a:pt x="220290" y="463963"/>
                  <a:pt x="218913" y="464811"/>
                </a:cubicBezTo>
                <a:cubicBezTo>
                  <a:pt x="217537" y="465658"/>
                  <a:pt x="216509" y="466570"/>
                  <a:pt x="215829" y="467546"/>
                </a:cubicBezTo>
                <a:cubicBezTo>
                  <a:pt x="215149" y="468522"/>
                  <a:pt x="214810" y="469656"/>
                  <a:pt x="214810" y="470945"/>
                </a:cubicBezTo>
                <a:cubicBezTo>
                  <a:pt x="214810" y="472751"/>
                  <a:pt x="215489" y="474123"/>
                  <a:pt x="216848" y="475063"/>
                </a:cubicBezTo>
                <a:cubicBezTo>
                  <a:pt x="218208" y="476002"/>
                  <a:pt x="220124" y="476472"/>
                  <a:pt x="222598" y="476472"/>
                </a:cubicBezTo>
                <a:cubicBezTo>
                  <a:pt x="225874" y="476472"/>
                  <a:pt x="229411" y="475726"/>
                  <a:pt x="233210" y="474234"/>
                </a:cubicBezTo>
                <a:cubicBezTo>
                  <a:pt x="237009" y="472742"/>
                  <a:pt x="240476" y="470780"/>
                  <a:pt x="243612" y="468348"/>
                </a:cubicBezTo>
                <a:lnTo>
                  <a:pt x="243612" y="490068"/>
                </a:lnTo>
                <a:cubicBezTo>
                  <a:pt x="237096" y="492869"/>
                  <a:pt x="229917" y="494269"/>
                  <a:pt x="222076" y="494269"/>
                </a:cubicBezTo>
                <a:cubicBezTo>
                  <a:pt x="215315" y="494269"/>
                  <a:pt x="209530" y="493311"/>
                  <a:pt x="204721" y="491395"/>
                </a:cubicBezTo>
                <a:cubicBezTo>
                  <a:pt x="199912" y="489479"/>
                  <a:pt x="196174" y="486568"/>
                  <a:pt x="193509" y="482663"/>
                </a:cubicBezTo>
                <a:cubicBezTo>
                  <a:pt x="190842" y="478756"/>
                  <a:pt x="189509" y="474169"/>
                  <a:pt x="189509" y="468901"/>
                </a:cubicBezTo>
                <a:cubicBezTo>
                  <a:pt x="189509" y="463484"/>
                  <a:pt x="191121" y="458804"/>
                  <a:pt x="194345" y="454862"/>
                </a:cubicBezTo>
                <a:cubicBezTo>
                  <a:pt x="197568" y="450919"/>
                  <a:pt x="203065" y="447290"/>
                  <a:pt x="210837" y="443973"/>
                </a:cubicBezTo>
                <a:cubicBezTo>
                  <a:pt x="214775" y="442242"/>
                  <a:pt x="217363" y="440833"/>
                  <a:pt x="218600" y="439746"/>
                </a:cubicBezTo>
                <a:cubicBezTo>
                  <a:pt x="219837" y="438659"/>
                  <a:pt x="220456" y="437286"/>
                  <a:pt x="220456" y="435628"/>
                </a:cubicBezTo>
                <a:cubicBezTo>
                  <a:pt x="220456" y="433896"/>
                  <a:pt x="219689" y="432533"/>
                  <a:pt x="218155" y="431538"/>
                </a:cubicBezTo>
                <a:cubicBezTo>
                  <a:pt x="216622" y="430543"/>
                  <a:pt x="214601" y="430046"/>
                  <a:pt x="212091" y="430046"/>
                </a:cubicBezTo>
                <a:cubicBezTo>
                  <a:pt x="205993" y="430046"/>
                  <a:pt x="199790" y="431870"/>
                  <a:pt x="193482" y="435517"/>
                </a:cubicBezTo>
                <a:lnTo>
                  <a:pt x="193482" y="415344"/>
                </a:lnTo>
                <a:cubicBezTo>
                  <a:pt x="196723" y="414423"/>
                  <a:pt x="199241" y="413796"/>
                  <a:pt x="201036" y="413464"/>
                </a:cubicBezTo>
                <a:cubicBezTo>
                  <a:pt x="202830" y="413133"/>
                  <a:pt x="204825" y="412857"/>
                  <a:pt x="207021" y="412635"/>
                </a:cubicBezTo>
                <a:cubicBezTo>
                  <a:pt x="209217" y="412414"/>
                  <a:pt x="211621" y="412304"/>
                  <a:pt x="214235" y="412304"/>
                </a:cubicBezTo>
                <a:close/>
                <a:moveTo>
                  <a:pt x="420744" y="354477"/>
                </a:moveTo>
                <a:lnTo>
                  <a:pt x="372634" y="354477"/>
                </a:lnTo>
                <a:lnTo>
                  <a:pt x="372634" y="402262"/>
                </a:lnTo>
                <a:lnTo>
                  <a:pt x="420744" y="402262"/>
                </a:lnTo>
                <a:close/>
                <a:moveTo>
                  <a:pt x="496460" y="354477"/>
                </a:moveTo>
                <a:lnTo>
                  <a:pt x="448350" y="354477"/>
                </a:lnTo>
                <a:lnTo>
                  <a:pt x="448350" y="402262"/>
                </a:lnTo>
                <a:lnTo>
                  <a:pt x="496460" y="402262"/>
                </a:lnTo>
                <a:close/>
                <a:moveTo>
                  <a:pt x="572175" y="354477"/>
                </a:moveTo>
                <a:lnTo>
                  <a:pt x="524065" y="354477"/>
                </a:lnTo>
                <a:lnTo>
                  <a:pt x="524065" y="402262"/>
                </a:lnTo>
                <a:lnTo>
                  <a:pt x="572175" y="402262"/>
                </a:lnTo>
                <a:close/>
                <a:moveTo>
                  <a:pt x="496460" y="287115"/>
                </a:moveTo>
                <a:lnTo>
                  <a:pt x="448350" y="287115"/>
                </a:lnTo>
                <a:lnTo>
                  <a:pt x="448350" y="334900"/>
                </a:lnTo>
                <a:lnTo>
                  <a:pt x="496460" y="334900"/>
                </a:lnTo>
                <a:close/>
                <a:moveTo>
                  <a:pt x="572175" y="287115"/>
                </a:moveTo>
                <a:lnTo>
                  <a:pt x="524065" y="287115"/>
                </a:lnTo>
                <a:lnTo>
                  <a:pt x="524065" y="334900"/>
                </a:lnTo>
                <a:lnTo>
                  <a:pt x="572175" y="334900"/>
                </a:lnTo>
                <a:close/>
                <a:moveTo>
                  <a:pt x="146493" y="261457"/>
                </a:moveTo>
                <a:cubicBezTo>
                  <a:pt x="202338" y="261457"/>
                  <a:pt x="247609" y="275505"/>
                  <a:pt x="247609" y="292835"/>
                </a:cubicBezTo>
                <a:cubicBezTo>
                  <a:pt x="247609" y="310165"/>
                  <a:pt x="202338" y="324213"/>
                  <a:pt x="146493" y="324213"/>
                </a:cubicBezTo>
                <a:cubicBezTo>
                  <a:pt x="90648" y="324213"/>
                  <a:pt x="45377" y="310165"/>
                  <a:pt x="45377" y="292835"/>
                </a:cubicBezTo>
                <a:cubicBezTo>
                  <a:pt x="45377" y="275505"/>
                  <a:pt x="90648" y="261457"/>
                  <a:pt x="146493" y="261457"/>
                </a:cubicBezTo>
                <a:close/>
                <a:moveTo>
                  <a:pt x="146493" y="238664"/>
                </a:moveTo>
                <a:cubicBezTo>
                  <a:pt x="70644" y="238664"/>
                  <a:pt x="8258" y="263526"/>
                  <a:pt x="756" y="295386"/>
                </a:cubicBezTo>
                <a:lnTo>
                  <a:pt x="224" y="299934"/>
                </a:lnTo>
                <a:lnTo>
                  <a:pt x="0" y="299934"/>
                </a:lnTo>
                <a:lnTo>
                  <a:pt x="0" y="301846"/>
                </a:lnTo>
                <a:cubicBezTo>
                  <a:pt x="0" y="347321"/>
                  <a:pt x="0" y="527632"/>
                  <a:pt x="0" y="572789"/>
                </a:cubicBezTo>
                <a:lnTo>
                  <a:pt x="0" y="572790"/>
                </a:lnTo>
                <a:lnTo>
                  <a:pt x="0" y="572791"/>
                </a:lnTo>
                <a:lnTo>
                  <a:pt x="0" y="574701"/>
                </a:lnTo>
                <a:lnTo>
                  <a:pt x="224" y="574701"/>
                </a:lnTo>
                <a:lnTo>
                  <a:pt x="756" y="579250"/>
                </a:lnTo>
                <a:cubicBezTo>
                  <a:pt x="8258" y="611109"/>
                  <a:pt x="70644" y="635971"/>
                  <a:pt x="146493" y="635971"/>
                </a:cubicBezTo>
                <a:cubicBezTo>
                  <a:pt x="222342" y="635971"/>
                  <a:pt x="284727" y="611109"/>
                  <a:pt x="292229" y="579250"/>
                </a:cubicBezTo>
                <a:lnTo>
                  <a:pt x="292762" y="574701"/>
                </a:lnTo>
                <a:lnTo>
                  <a:pt x="292986" y="574701"/>
                </a:lnTo>
                <a:lnTo>
                  <a:pt x="292986" y="572790"/>
                </a:lnTo>
                <a:lnTo>
                  <a:pt x="292986" y="301846"/>
                </a:lnTo>
                <a:lnTo>
                  <a:pt x="292986" y="301846"/>
                </a:lnTo>
                <a:lnTo>
                  <a:pt x="292986" y="301845"/>
                </a:lnTo>
                <a:lnTo>
                  <a:pt x="292229" y="295386"/>
                </a:lnTo>
                <a:cubicBezTo>
                  <a:pt x="284728" y="263526"/>
                  <a:pt x="222342" y="238664"/>
                  <a:pt x="146493" y="238664"/>
                </a:cubicBezTo>
                <a:close/>
                <a:moveTo>
                  <a:pt x="534317" y="219753"/>
                </a:moveTo>
                <a:lnTo>
                  <a:pt x="486207" y="219753"/>
                </a:lnTo>
                <a:lnTo>
                  <a:pt x="486207" y="267538"/>
                </a:lnTo>
                <a:lnTo>
                  <a:pt x="534317" y="267538"/>
                </a:lnTo>
                <a:close/>
                <a:moveTo>
                  <a:pt x="449628" y="0"/>
                </a:moveTo>
                <a:lnTo>
                  <a:pt x="230694" y="119160"/>
                </a:lnTo>
                <a:lnTo>
                  <a:pt x="230694" y="162466"/>
                </a:lnTo>
                <a:lnTo>
                  <a:pt x="272097" y="162466"/>
                </a:lnTo>
                <a:lnTo>
                  <a:pt x="272097" y="251850"/>
                </a:lnTo>
                <a:lnTo>
                  <a:pt x="309810" y="251850"/>
                </a:lnTo>
                <a:lnTo>
                  <a:pt x="309810" y="162466"/>
                </a:lnTo>
                <a:lnTo>
                  <a:pt x="592776" y="162466"/>
                </a:lnTo>
                <a:lnTo>
                  <a:pt x="592776" y="403380"/>
                </a:lnTo>
                <a:lnTo>
                  <a:pt x="639160" y="403380"/>
                </a:lnTo>
                <a:lnTo>
                  <a:pt x="639160" y="162466"/>
                </a:lnTo>
                <a:lnTo>
                  <a:pt x="665158" y="162466"/>
                </a:lnTo>
                <a:lnTo>
                  <a:pt x="665158" y="11916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355E673-7E78-4085-8964-03970B3FA375}"/>
              </a:ext>
            </a:extLst>
          </p:cNvPr>
          <p:cNvGrpSpPr/>
          <p:nvPr/>
        </p:nvGrpSpPr>
        <p:grpSpPr>
          <a:xfrm>
            <a:off x="2874055" y="3300006"/>
            <a:ext cx="728736" cy="766996"/>
            <a:chOff x="868143" y="921769"/>
            <a:chExt cx="4550679" cy="4789602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B55B1D1-809F-45FE-9B3B-ED0CE1FD6FDE}"/>
                </a:ext>
              </a:extLst>
            </p:cNvPr>
            <p:cNvSpPr/>
            <p:nvPr/>
          </p:nvSpPr>
          <p:spPr bwMode="auto">
            <a:xfrm>
              <a:off x="1856368" y="2966308"/>
              <a:ext cx="3056313" cy="2182647"/>
            </a:xfrm>
            <a:custGeom>
              <a:avLst/>
              <a:gdLst>
                <a:gd name="connsiteX0" fmla="*/ 1087004 w 3056316"/>
                <a:gd name="connsiteY0" fmla="*/ 0 h 2182650"/>
                <a:gd name="connsiteX1" fmla="*/ 1895809 w 3056316"/>
                <a:gd name="connsiteY1" fmla="*/ 0 h 2182650"/>
                <a:gd name="connsiteX2" fmla="*/ 2778792 w 3056316"/>
                <a:gd name="connsiteY2" fmla="*/ 1666538 h 2182650"/>
                <a:gd name="connsiteX3" fmla="*/ 2786215 w 3056316"/>
                <a:gd name="connsiteY3" fmla="*/ 1651953 h 2182650"/>
                <a:gd name="connsiteX4" fmla="*/ 3056316 w 3056316"/>
                <a:gd name="connsiteY4" fmla="*/ 2182650 h 2182650"/>
                <a:gd name="connsiteX5" fmla="*/ 2516113 w 3056316"/>
                <a:gd name="connsiteY5" fmla="*/ 2182650 h 2182650"/>
                <a:gd name="connsiteX6" fmla="*/ 2516720 w 3056316"/>
                <a:gd name="connsiteY6" fmla="*/ 2181457 h 2182650"/>
                <a:gd name="connsiteX7" fmla="*/ 0 w 3056316"/>
                <a:gd name="connsiteY7" fmla="*/ 2182650 h 2182650"/>
                <a:gd name="connsiteX0" fmla="*/ 1087004 w 3056316"/>
                <a:gd name="connsiteY0" fmla="*/ 0 h 2182650"/>
                <a:gd name="connsiteX1" fmla="*/ 1895809 w 3056316"/>
                <a:gd name="connsiteY1" fmla="*/ 0 h 2182650"/>
                <a:gd name="connsiteX2" fmla="*/ 2778792 w 3056316"/>
                <a:gd name="connsiteY2" fmla="*/ 1666538 h 2182650"/>
                <a:gd name="connsiteX3" fmla="*/ 3056316 w 3056316"/>
                <a:gd name="connsiteY3" fmla="*/ 2182650 h 2182650"/>
                <a:gd name="connsiteX4" fmla="*/ 2516113 w 3056316"/>
                <a:gd name="connsiteY4" fmla="*/ 2182650 h 2182650"/>
                <a:gd name="connsiteX5" fmla="*/ 2516720 w 3056316"/>
                <a:gd name="connsiteY5" fmla="*/ 2181457 h 2182650"/>
                <a:gd name="connsiteX6" fmla="*/ 0 w 3056316"/>
                <a:gd name="connsiteY6" fmla="*/ 2182650 h 2182650"/>
                <a:gd name="connsiteX7" fmla="*/ 1087004 w 3056316"/>
                <a:gd name="connsiteY7" fmla="*/ 0 h 2182650"/>
                <a:gd name="connsiteX0" fmla="*/ 1087004 w 3056316"/>
                <a:gd name="connsiteY0" fmla="*/ 0 h 2182650"/>
                <a:gd name="connsiteX1" fmla="*/ 1895809 w 3056316"/>
                <a:gd name="connsiteY1" fmla="*/ 0 h 2182650"/>
                <a:gd name="connsiteX2" fmla="*/ 3056316 w 3056316"/>
                <a:gd name="connsiteY2" fmla="*/ 2182650 h 2182650"/>
                <a:gd name="connsiteX3" fmla="*/ 2516113 w 3056316"/>
                <a:gd name="connsiteY3" fmla="*/ 2182650 h 2182650"/>
                <a:gd name="connsiteX4" fmla="*/ 2516720 w 3056316"/>
                <a:gd name="connsiteY4" fmla="*/ 2181457 h 2182650"/>
                <a:gd name="connsiteX5" fmla="*/ 0 w 3056316"/>
                <a:gd name="connsiteY5" fmla="*/ 2182650 h 2182650"/>
                <a:gd name="connsiteX6" fmla="*/ 1087004 w 3056316"/>
                <a:gd name="connsiteY6" fmla="*/ 0 h 2182650"/>
                <a:gd name="connsiteX0" fmla="*/ 1087004 w 3056316"/>
                <a:gd name="connsiteY0" fmla="*/ 0 h 2182650"/>
                <a:gd name="connsiteX1" fmla="*/ 1895809 w 3056316"/>
                <a:gd name="connsiteY1" fmla="*/ 0 h 2182650"/>
                <a:gd name="connsiteX2" fmla="*/ 3056316 w 3056316"/>
                <a:gd name="connsiteY2" fmla="*/ 2182650 h 2182650"/>
                <a:gd name="connsiteX3" fmla="*/ 2516113 w 3056316"/>
                <a:gd name="connsiteY3" fmla="*/ 2182650 h 2182650"/>
                <a:gd name="connsiteX4" fmla="*/ 0 w 3056316"/>
                <a:gd name="connsiteY4" fmla="*/ 2182650 h 2182650"/>
                <a:gd name="connsiteX5" fmla="*/ 1087004 w 3056316"/>
                <a:gd name="connsiteY5" fmla="*/ 0 h 2182650"/>
                <a:gd name="connsiteX0" fmla="*/ 1087004 w 3056316"/>
                <a:gd name="connsiteY0" fmla="*/ 0 h 2182650"/>
                <a:gd name="connsiteX1" fmla="*/ 1895809 w 3056316"/>
                <a:gd name="connsiteY1" fmla="*/ 0 h 2182650"/>
                <a:gd name="connsiteX2" fmla="*/ 3056316 w 3056316"/>
                <a:gd name="connsiteY2" fmla="*/ 2182650 h 2182650"/>
                <a:gd name="connsiteX3" fmla="*/ 0 w 3056316"/>
                <a:gd name="connsiteY3" fmla="*/ 2182650 h 2182650"/>
                <a:gd name="connsiteX4" fmla="*/ 1087004 w 3056316"/>
                <a:gd name="connsiteY4" fmla="*/ 0 h 218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6316" h="2182650">
                  <a:moveTo>
                    <a:pt x="1087004" y="0"/>
                  </a:moveTo>
                  <a:lnTo>
                    <a:pt x="1895809" y="0"/>
                  </a:lnTo>
                  <a:lnTo>
                    <a:pt x="3056316" y="2182650"/>
                  </a:lnTo>
                  <a:lnTo>
                    <a:pt x="0" y="2182650"/>
                  </a:lnTo>
                  <a:lnTo>
                    <a:pt x="1087004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05EF08-677D-46F5-B0E8-EC5644752E6B}"/>
                </a:ext>
              </a:extLst>
            </p:cNvPr>
            <p:cNvSpPr/>
            <p:nvPr/>
          </p:nvSpPr>
          <p:spPr bwMode="auto">
            <a:xfrm flipH="1">
              <a:off x="868143" y="921769"/>
              <a:ext cx="4550679" cy="4789602"/>
            </a:xfrm>
            <a:custGeom>
              <a:avLst/>
              <a:gdLst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3567103 w 4550679"/>
                <a:gd name="connsiteY25" fmla="*/ 4227314 h 4789602"/>
                <a:gd name="connsiteX26" fmla="*/ 2480038 w 4550679"/>
                <a:gd name="connsiteY26" fmla="*/ 2044542 h 4789602"/>
                <a:gd name="connsiteX27" fmla="*/ 2069912 w 4550679"/>
                <a:gd name="connsiteY27" fmla="*/ 2044542 h 4789602"/>
                <a:gd name="connsiteX28" fmla="*/ 983576 w 4550679"/>
                <a:gd name="connsiteY28" fmla="*/ 4225849 h 4789602"/>
                <a:gd name="connsiteX29" fmla="*/ 730598 w 4550679"/>
                <a:gd name="connsiteY29" fmla="*/ 4225849 h 4789602"/>
                <a:gd name="connsiteX30" fmla="*/ 617967 w 4550679"/>
                <a:gd name="connsiteY30" fmla="*/ 4032472 h 4789602"/>
                <a:gd name="connsiteX31" fmla="*/ 1933777 w 4550679"/>
                <a:gd name="connsiteY31" fmla="*/ 1536374 h 4789602"/>
                <a:gd name="connsiteX32" fmla="*/ 1935041 w 4550679"/>
                <a:gd name="connsiteY32" fmla="*/ 1541054 h 4789602"/>
                <a:gd name="connsiteX33" fmla="*/ 1935041 w 4550679"/>
                <a:gd name="connsiteY33" fmla="*/ 559355 h 4789602"/>
                <a:gd name="connsiteX34" fmla="*/ 2616902 w 4550679"/>
                <a:gd name="connsiteY34" fmla="*/ 559355 h 4789602"/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3567103 w 4550679"/>
                <a:gd name="connsiteY25" fmla="*/ 4227314 h 4789602"/>
                <a:gd name="connsiteX26" fmla="*/ 2480038 w 4550679"/>
                <a:gd name="connsiteY26" fmla="*/ 2044542 h 4789602"/>
                <a:gd name="connsiteX27" fmla="*/ 2069912 w 4550679"/>
                <a:gd name="connsiteY27" fmla="*/ 2044542 h 4789602"/>
                <a:gd name="connsiteX28" fmla="*/ 983576 w 4550679"/>
                <a:gd name="connsiteY28" fmla="*/ 4225849 h 4789602"/>
                <a:gd name="connsiteX29" fmla="*/ 730598 w 4550679"/>
                <a:gd name="connsiteY29" fmla="*/ 4225849 h 4789602"/>
                <a:gd name="connsiteX30" fmla="*/ 617967 w 4550679"/>
                <a:gd name="connsiteY30" fmla="*/ 4032472 h 4789602"/>
                <a:gd name="connsiteX31" fmla="*/ 1933777 w 4550679"/>
                <a:gd name="connsiteY31" fmla="*/ 1536374 h 4789602"/>
                <a:gd name="connsiteX32" fmla="*/ 1935041 w 4550679"/>
                <a:gd name="connsiteY32" fmla="*/ 559355 h 4789602"/>
                <a:gd name="connsiteX33" fmla="*/ 2616902 w 4550679"/>
                <a:gd name="connsiteY33" fmla="*/ 559355 h 4789602"/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3567103 w 4550679"/>
                <a:gd name="connsiteY25" fmla="*/ 4227314 h 4789602"/>
                <a:gd name="connsiteX26" fmla="*/ 2480038 w 4550679"/>
                <a:gd name="connsiteY26" fmla="*/ 2044542 h 4789602"/>
                <a:gd name="connsiteX27" fmla="*/ 983576 w 4550679"/>
                <a:gd name="connsiteY27" fmla="*/ 4225849 h 4789602"/>
                <a:gd name="connsiteX28" fmla="*/ 730598 w 4550679"/>
                <a:gd name="connsiteY28" fmla="*/ 4225849 h 4789602"/>
                <a:gd name="connsiteX29" fmla="*/ 617967 w 4550679"/>
                <a:gd name="connsiteY29" fmla="*/ 4032472 h 4789602"/>
                <a:gd name="connsiteX30" fmla="*/ 1933777 w 4550679"/>
                <a:gd name="connsiteY30" fmla="*/ 1536374 h 4789602"/>
                <a:gd name="connsiteX31" fmla="*/ 1935041 w 4550679"/>
                <a:gd name="connsiteY31" fmla="*/ 559355 h 4789602"/>
                <a:gd name="connsiteX32" fmla="*/ 2616902 w 4550679"/>
                <a:gd name="connsiteY32" fmla="*/ 559355 h 4789602"/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3567103 w 4550679"/>
                <a:gd name="connsiteY25" fmla="*/ 4227314 h 4789602"/>
                <a:gd name="connsiteX26" fmla="*/ 983576 w 4550679"/>
                <a:gd name="connsiteY26" fmla="*/ 4225849 h 4789602"/>
                <a:gd name="connsiteX27" fmla="*/ 730598 w 4550679"/>
                <a:gd name="connsiteY27" fmla="*/ 4225849 h 4789602"/>
                <a:gd name="connsiteX28" fmla="*/ 617967 w 4550679"/>
                <a:gd name="connsiteY28" fmla="*/ 4032472 h 4789602"/>
                <a:gd name="connsiteX29" fmla="*/ 1933777 w 4550679"/>
                <a:gd name="connsiteY29" fmla="*/ 1536374 h 4789602"/>
                <a:gd name="connsiteX30" fmla="*/ 1935041 w 4550679"/>
                <a:gd name="connsiteY30" fmla="*/ 559355 h 4789602"/>
                <a:gd name="connsiteX31" fmla="*/ 2616902 w 4550679"/>
                <a:gd name="connsiteY31" fmla="*/ 559355 h 4789602"/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983576 w 4550679"/>
                <a:gd name="connsiteY25" fmla="*/ 4225849 h 4789602"/>
                <a:gd name="connsiteX26" fmla="*/ 730598 w 4550679"/>
                <a:gd name="connsiteY26" fmla="*/ 4225849 h 4789602"/>
                <a:gd name="connsiteX27" fmla="*/ 617967 w 4550679"/>
                <a:gd name="connsiteY27" fmla="*/ 4032472 h 4789602"/>
                <a:gd name="connsiteX28" fmla="*/ 1933777 w 4550679"/>
                <a:gd name="connsiteY28" fmla="*/ 1536374 h 4789602"/>
                <a:gd name="connsiteX29" fmla="*/ 1935041 w 4550679"/>
                <a:gd name="connsiteY29" fmla="*/ 559355 h 4789602"/>
                <a:gd name="connsiteX30" fmla="*/ 2616902 w 4550679"/>
                <a:gd name="connsiteY30" fmla="*/ 559355 h 4789602"/>
                <a:gd name="connsiteX0" fmla="*/ 3443078 w 4550679"/>
                <a:gd name="connsiteY0" fmla="*/ 0 h 4789602"/>
                <a:gd name="connsiteX1" fmla="*/ 1105998 w 4550679"/>
                <a:gd name="connsiteY1" fmla="*/ 0 h 4789602"/>
                <a:gd name="connsiteX2" fmla="*/ 1105998 w 4550679"/>
                <a:gd name="connsiteY2" fmla="*/ 559355 h 4789602"/>
                <a:gd name="connsiteX3" fmla="*/ 1394974 w 4550679"/>
                <a:gd name="connsiteY3" fmla="*/ 559355 h 4789602"/>
                <a:gd name="connsiteX4" fmla="*/ 1394974 w 4550679"/>
                <a:gd name="connsiteY4" fmla="*/ 1404731 h 4789602"/>
                <a:gd name="connsiteX5" fmla="*/ 1330 w 4550679"/>
                <a:gd name="connsiteY5" fmla="*/ 4045234 h 4789602"/>
                <a:gd name="connsiteX6" fmla="*/ 0 w 4550679"/>
                <a:gd name="connsiteY6" fmla="*/ 4046009 h 4789602"/>
                <a:gd name="connsiteX7" fmla="*/ 483 w 4550679"/>
                <a:gd name="connsiteY7" fmla="*/ 4046839 h 4789602"/>
                <a:gd name="connsiteX8" fmla="*/ 2 w 4550679"/>
                <a:gd name="connsiteY8" fmla="*/ 4047751 h 4789602"/>
                <a:gd name="connsiteX9" fmla="*/ 1462 w 4550679"/>
                <a:gd name="connsiteY9" fmla="*/ 4048522 h 4789602"/>
                <a:gd name="connsiteX10" fmla="*/ 433105 w 4550679"/>
                <a:gd name="connsiteY10" fmla="*/ 4789602 h 4789602"/>
                <a:gd name="connsiteX11" fmla="*/ 4117574 w 4550679"/>
                <a:gd name="connsiteY11" fmla="*/ 4789602 h 4789602"/>
                <a:gd name="connsiteX12" fmla="*/ 4549217 w 4550679"/>
                <a:gd name="connsiteY12" fmla="*/ 4048520 h 4789602"/>
                <a:gd name="connsiteX13" fmla="*/ 4550677 w 4550679"/>
                <a:gd name="connsiteY13" fmla="*/ 4047749 h 4789602"/>
                <a:gd name="connsiteX14" fmla="*/ 4550196 w 4550679"/>
                <a:gd name="connsiteY14" fmla="*/ 4046838 h 4789602"/>
                <a:gd name="connsiteX15" fmla="*/ 4550679 w 4550679"/>
                <a:gd name="connsiteY15" fmla="*/ 4046009 h 4789602"/>
                <a:gd name="connsiteX16" fmla="*/ 4549350 w 4550679"/>
                <a:gd name="connsiteY16" fmla="*/ 4045236 h 4789602"/>
                <a:gd name="connsiteX17" fmla="*/ 3156970 w 4550679"/>
                <a:gd name="connsiteY17" fmla="*/ 1407125 h 4789602"/>
                <a:gd name="connsiteX18" fmla="*/ 3156970 w 4550679"/>
                <a:gd name="connsiteY18" fmla="*/ 559355 h 4789602"/>
                <a:gd name="connsiteX19" fmla="*/ 3443078 w 4550679"/>
                <a:gd name="connsiteY19" fmla="*/ 559355 h 4789602"/>
                <a:gd name="connsiteX20" fmla="*/ 3443078 w 4550679"/>
                <a:gd name="connsiteY20" fmla="*/ 0 h 4789602"/>
                <a:gd name="connsiteX21" fmla="*/ 2616902 w 4550679"/>
                <a:gd name="connsiteY21" fmla="*/ 559355 h 4789602"/>
                <a:gd name="connsiteX22" fmla="*/ 2616902 w 4550679"/>
                <a:gd name="connsiteY22" fmla="*/ 1537839 h 4789602"/>
                <a:gd name="connsiteX23" fmla="*/ 3932712 w 4550679"/>
                <a:gd name="connsiteY23" fmla="*/ 4033937 h 4789602"/>
                <a:gd name="connsiteX24" fmla="*/ 3820081 w 4550679"/>
                <a:gd name="connsiteY24" fmla="*/ 4227314 h 4789602"/>
                <a:gd name="connsiteX25" fmla="*/ 730598 w 4550679"/>
                <a:gd name="connsiteY25" fmla="*/ 4225849 h 4789602"/>
                <a:gd name="connsiteX26" fmla="*/ 617967 w 4550679"/>
                <a:gd name="connsiteY26" fmla="*/ 4032472 h 4789602"/>
                <a:gd name="connsiteX27" fmla="*/ 1933777 w 4550679"/>
                <a:gd name="connsiteY27" fmla="*/ 1536374 h 4789602"/>
                <a:gd name="connsiteX28" fmla="*/ 1935041 w 4550679"/>
                <a:gd name="connsiteY28" fmla="*/ 559355 h 4789602"/>
                <a:gd name="connsiteX29" fmla="*/ 2616902 w 4550679"/>
                <a:gd name="connsiteY29" fmla="*/ 559355 h 478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50679" h="4789602">
                  <a:moveTo>
                    <a:pt x="3443078" y="0"/>
                  </a:moveTo>
                  <a:lnTo>
                    <a:pt x="1105998" y="0"/>
                  </a:lnTo>
                  <a:lnTo>
                    <a:pt x="1105998" y="559355"/>
                  </a:lnTo>
                  <a:lnTo>
                    <a:pt x="1394974" y="559355"/>
                  </a:lnTo>
                  <a:lnTo>
                    <a:pt x="1394974" y="1404731"/>
                  </a:lnTo>
                  <a:lnTo>
                    <a:pt x="1330" y="4045234"/>
                  </a:lnTo>
                  <a:lnTo>
                    <a:pt x="0" y="4046009"/>
                  </a:lnTo>
                  <a:lnTo>
                    <a:pt x="483" y="4046839"/>
                  </a:lnTo>
                  <a:lnTo>
                    <a:pt x="2" y="4047751"/>
                  </a:lnTo>
                  <a:lnTo>
                    <a:pt x="1462" y="4048522"/>
                  </a:lnTo>
                  <a:lnTo>
                    <a:pt x="433105" y="4789602"/>
                  </a:lnTo>
                  <a:lnTo>
                    <a:pt x="4117574" y="4789602"/>
                  </a:lnTo>
                  <a:lnTo>
                    <a:pt x="4549217" y="4048520"/>
                  </a:lnTo>
                  <a:lnTo>
                    <a:pt x="4550677" y="4047749"/>
                  </a:lnTo>
                  <a:lnTo>
                    <a:pt x="4550196" y="4046838"/>
                  </a:lnTo>
                  <a:lnTo>
                    <a:pt x="4550679" y="4046009"/>
                  </a:lnTo>
                  <a:lnTo>
                    <a:pt x="4549350" y="4045236"/>
                  </a:lnTo>
                  <a:lnTo>
                    <a:pt x="3156970" y="1407125"/>
                  </a:lnTo>
                  <a:lnTo>
                    <a:pt x="3156970" y="559355"/>
                  </a:lnTo>
                  <a:lnTo>
                    <a:pt x="3443078" y="559355"/>
                  </a:lnTo>
                  <a:lnTo>
                    <a:pt x="3443078" y="0"/>
                  </a:lnTo>
                  <a:close/>
                  <a:moveTo>
                    <a:pt x="2616902" y="559355"/>
                  </a:moveTo>
                  <a:lnTo>
                    <a:pt x="2616902" y="1537839"/>
                  </a:lnTo>
                  <a:lnTo>
                    <a:pt x="3932712" y="4033937"/>
                  </a:lnTo>
                  <a:lnTo>
                    <a:pt x="3820081" y="4227314"/>
                  </a:lnTo>
                  <a:lnTo>
                    <a:pt x="730598" y="4225849"/>
                  </a:lnTo>
                  <a:lnTo>
                    <a:pt x="617967" y="4032472"/>
                  </a:lnTo>
                  <a:lnTo>
                    <a:pt x="1933777" y="1536374"/>
                  </a:lnTo>
                  <a:cubicBezTo>
                    <a:pt x="1934198" y="1210701"/>
                    <a:pt x="1934620" y="885028"/>
                    <a:pt x="1935041" y="559355"/>
                  </a:cubicBezTo>
                  <a:lnTo>
                    <a:pt x="2616902" y="559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9" name="Group 331">
            <a:extLst>
              <a:ext uri="{FF2B5EF4-FFF2-40B4-BE49-F238E27FC236}">
                <a16:creationId xmlns:a16="http://schemas.microsoft.com/office/drawing/2014/main" id="{7F4EF01C-AB67-4E0C-ADDF-4987BDBD2C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42973" y="3321469"/>
            <a:ext cx="872240" cy="724070"/>
            <a:chOff x="2204" y="2803"/>
            <a:chExt cx="312" cy="259"/>
          </a:xfrm>
        </p:grpSpPr>
        <p:sp>
          <p:nvSpPr>
            <p:cNvPr id="248" name="Freeform 332">
              <a:extLst>
                <a:ext uri="{FF2B5EF4-FFF2-40B4-BE49-F238E27FC236}">
                  <a16:creationId xmlns:a16="http://schemas.microsoft.com/office/drawing/2014/main" id="{74BBDB7D-12CA-4104-8755-25B07F9D8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29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333">
              <a:extLst>
                <a:ext uri="{FF2B5EF4-FFF2-40B4-BE49-F238E27FC236}">
                  <a16:creationId xmlns:a16="http://schemas.microsoft.com/office/drawing/2014/main" id="{2CEC48EE-E2B4-48EB-AE11-4E02B98E3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969"/>
              <a:ext cx="59" cy="93"/>
            </a:xfrm>
            <a:custGeom>
              <a:avLst/>
              <a:gdLst>
                <a:gd name="T0" fmla="*/ 132 w 260"/>
                <a:gd name="T1" fmla="*/ 0 h 409"/>
                <a:gd name="T2" fmla="*/ 0 w 260"/>
                <a:gd name="T3" fmla="*/ 318 h 409"/>
                <a:gd name="T4" fmla="*/ 91 w 260"/>
                <a:gd name="T5" fmla="*/ 409 h 409"/>
                <a:gd name="T6" fmla="*/ 260 w 260"/>
                <a:gd name="T7" fmla="*/ 0 h 409"/>
                <a:gd name="T8" fmla="*/ 132 w 260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32" y="0"/>
                  </a:moveTo>
                  <a:cubicBezTo>
                    <a:pt x="123" y="121"/>
                    <a:pt x="75" y="231"/>
                    <a:pt x="0" y="318"/>
                  </a:cubicBezTo>
                  <a:cubicBezTo>
                    <a:pt x="91" y="409"/>
                    <a:pt x="91" y="409"/>
                    <a:pt x="91" y="409"/>
                  </a:cubicBezTo>
                  <a:cubicBezTo>
                    <a:pt x="188" y="299"/>
                    <a:pt x="251" y="157"/>
                    <a:pt x="260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34">
              <a:extLst>
                <a:ext uri="{FF2B5EF4-FFF2-40B4-BE49-F238E27FC236}">
                  <a16:creationId xmlns:a16="http://schemas.microsoft.com/office/drawing/2014/main" id="{56C963D9-ACBF-493F-8698-2D924D239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856"/>
              <a:ext cx="59" cy="93"/>
            </a:xfrm>
            <a:custGeom>
              <a:avLst/>
              <a:gdLst>
                <a:gd name="T0" fmla="*/ 0 w 260"/>
                <a:gd name="T1" fmla="*/ 91 h 409"/>
                <a:gd name="T2" fmla="*/ 132 w 260"/>
                <a:gd name="T3" fmla="*/ 409 h 409"/>
                <a:gd name="T4" fmla="*/ 260 w 260"/>
                <a:gd name="T5" fmla="*/ 409 h 409"/>
                <a:gd name="T6" fmla="*/ 91 w 260"/>
                <a:gd name="T7" fmla="*/ 0 h 409"/>
                <a:gd name="T8" fmla="*/ 0 w 260"/>
                <a:gd name="T9" fmla="*/ 9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0" y="91"/>
                  </a:moveTo>
                  <a:cubicBezTo>
                    <a:pt x="79" y="183"/>
                    <a:pt x="123" y="295"/>
                    <a:pt x="132" y="409"/>
                  </a:cubicBezTo>
                  <a:cubicBezTo>
                    <a:pt x="260" y="409"/>
                    <a:pt x="260" y="409"/>
                    <a:pt x="260" y="409"/>
                  </a:cubicBezTo>
                  <a:cubicBezTo>
                    <a:pt x="251" y="262"/>
                    <a:pt x="195" y="118"/>
                    <a:pt x="91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335">
              <a:extLst>
                <a:ext uri="{FF2B5EF4-FFF2-40B4-BE49-F238E27FC236}">
                  <a16:creationId xmlns:a16="http://schemas.microsoft.com/office/drawing/2014/main" id="{802CD9BC-601A-4B28-8233-34F597853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2803"/>
              <a:ext cx="93" cy="59"/>
            </a:xfrm>
            <a:custGeom>
              <a:avLst/>
              <a:gdLst>
                <a:gd name="T0" fmla="*/ 0 w 409"/>
                <a:gd name="T1" fmla="*/ 128 h 260"/>
                <a:gd name="T2" fmla="*/ 318 w 409"/>
                <a:gd name="T3" fmla="*/ 260 h 260"/>
                <a:gd name="T4" fmla="*/ 409 w 409"/>
                <a:gd name="T5" fmla="*/ 169 h 260"/>
                <a:gd name="T6" fmla="*/ 0 w 409"/>
                <a:gd name="T7" fmla="*/ 0 h 260"/>
                <a:gd name="T8" fmla="*/ 0 w 409"/>
                <a:gd name="T9" fmla="*/ 12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0">
                  <a:moveTo>
                    <a:pt x="0" y="128"/>
                  </a:moveTo>
                  <a:cubicBezTo>
                    <a:pt x="121" y="138"/>
                    <a:pt x="231" y="186"/>
                    <a:pt x="318" y="260"/>
                  </a:cubicBezTo>
                  <a:cubicBezTo>
                    <a:pt x="409" y="169"/>
                    <a:pt x="409" y="169"/>
                    <a:pt x="409" y="169"/>
                  </a:cubicBezTo>
                  <a:cubicBezTo>
                    <a:pt x="299" y="72"/>
                    <a:pt x="157" y="10"/>
                    <a:pt x="0" y="0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36">
              <a:extLst>
                <a:ext uri="{FF2B5EF4-FFF2-40B4-BE49-F238E27FC236}">
                  <a16:creationId xmlns:a16="http://schemas.microsoft.com/office/drawing/2014/main" id="{8338A689-BE6F-4045-A535-6864D5C6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2803"/>
              <a:ext cx="93" cy="59"/>
            </a:xfrm>
            <a:custGeom>
              <a:avLst/>
              <a:gdLst>
                <a:gd name="T0" fmla="*/ 91 w 409"/>
                <a:gd name="T1" fmla="*/ 260 h 260"/>
                <a:gd name="T2" fmla="*/ 409 w 409"/>
                <a:gd name="T3" fmla="*/ 129 h 260"/>
                <a:gd name="T4" fmla="*/ 409 w 409"/>
                <a:gd name="T5" fmla="*/ 0 h 260"/>
                <a:gd name="T6" fmla="*/ 0 w 409"/>
                <a:gd name="T7" fmla="*/ 169 h 260"/>
                <a:gd name="T8" fmla="*/ 91 w 409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0">
                  <a:moveTo>
                    <a:pt x="91" y="260"/>
                  </a:moveTo>
                  <a:cubicBezTo>
                    <a:pt x="183" y="181"/>
                    <a:pt x="295" y="137"/>
                    <a:pt x="409" y="129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262" y="9"/>
                    <a:pt x="117" y="66"/>
                    <a:pt x="0" y="169"/>
                  </a:cubicBezTo>
                  <a:lnTo>
                    <a:pt x="91" y="2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37">
              <a:extLst>
                <a:ext uri="{FF2B5EF4-FFF2-40B4-BE49-F238E27FC236}">
                  <a16:creationId xmlns:a16="http://schemas.microsoft.com/office/drawing/2014/main" id="{2BFDA4F2-9D96-4F9A-BC9C-3FB7AD11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2856"/>
              <a:ext cx="59" cy="93"/>
            </a:xfrm>
            <a:custGeom>
              <a:avLst/>
              <a:gdLst>
                <a:gd name="T0" fmla="*/ 128 w 260"/>
                <a:gd name="T1" fmla="*/ 409 h 409"/>
                <a:gd name="T2" fmla="*/ 260 w 260"/>
                <a:gd name="T3" fmla="*/ 91 h 409"/>
                <a:gd name="T4" fmla="*/ 169 w 260"/>
                <a:gd name="T5" fmla="*/ 0 h 409"/>
                <a:gd name="T6" fmla="*/ 0 w 260"/>
                <a:gd name="T7" fmla="*/ 409 h 409"/>
                <a:gd name="T8" fmla="*/ 128 w 260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28" y="409"/>
                  </a:moveTo>
                  <a:cubicBezTo>
                    <a:pt x="137" y="288"/>
                    <a:pt x="186" y="178"/>
                    <a:pt x="260" y="91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72" y="111"/>
                    <a:pt x="10" y="253"/>
                    <a:pt x="0" y="409"/>
                  </a:cubicBezTo>
                  <a:lnTo>
                    <a:pt x="128" y="40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Oval 338">
              <a:extLst>
                <a:ext uri="{FF2B5EF4-FFF2-40B4-BE49-F238E27FC236}">
                  <a16:creationId xmlns:a16="http://schemas.microsoft.com/office/drawing/2014/main" id="{F1380889-6262-492E-9461-D1D75AF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930"/>
              <a:ext cx="58" cy="5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339">
              <a:extLst>
                <a:ext uri="{FF2B5EF4-FFF2-40B4-BE49-F238E27FC236}">
                  <a16:creationId xmlns:a16="http://schemas.microsoft.com/office/drawing/2014/main" id="{8A23D21F-769E-4E95-8DC8-AC01C37D4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2885"/>
              <a:ext cx="89" cy="88"/>
            </a:xfrm>
            <a:custGeom>
              <a:avLst/>
              <a:gdLst>
                <a:gd name="T0" fmla="*/ 21 w 89"/>
                <a:gd name="T1" fmla="*/ 88 h 88"/>
                <a:gd name="T2" fmla="*/ 0 w 89"/>
                <a:gd name="T3" fmla="*/ 68 h 88"/>
                <a:gd name="T4" fmla="*/ 68 w 89"/>
                <a:gd name="T5" fmla="*/ 0 h 88"/>
                <a:gd name="T6" fmla="*/ 89 w 89"/>
                <a:gd name="T7" fmla="*/ 21 h 88"/>
                <a:gd name="T8" fmla="*/ 21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21" y="88"/>
                  </a:moveTo>
                  <a:lnTo>
                    <a:pt x="0" y="68"/>
                  </a:lnTo>
                  <a:lnTo>
                    <a:pt x="68" y="0"/>
                  </a:lnTo>
                  <a:lnTo>
                    <a:pt x="89" y="21"/>
                  </a:lnTo>
                  <a:lnTo>
                    <a:pt x="21" y="88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D8D64A-C991-4AC5-9ED3-2C8EE44F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34" r="7293" b="35846"/>
          <a:stretch/>
        </p:blipFill>
        <p:spPr>
          <a:xfrm>
            <a:off x="6688186" y="3163585"/>
            <a:ext cx="560495" cy="385874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02EBFBDC-0AE9-4D77-8B75-A1B4204D4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34" r="7293" b="35846"/>
          <a:stretch/>
        </p:blipFill>
        <p:spPr>
          <a:xfrm>
            <a:off x="8504116" y="3163585"/>
            <a:ext cx="560495" cy="3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6277EB9-88E3-45A1-8C2C-6421FA46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139" y="-90664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Process streams using serverless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0CBD9-699A-481B-BA77-3058789B4C9A}"/>
              </a:ext>
            </a:extLst>
          </p:cNvPr>
          <p:cNvCxnSpPr/>
          <p:nvPr/>
        </p:nvCxnSpPr>
        <p:spPr>
          <a:xfrm>
            <a:off x="4146115" y="1449049"/>
            <a:ext cx="0" cy="490791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797772-5462-48B2-926D-424775126935}"/>
              </a:ext>
            </a:extLst>
          </p:cNvPr>
          <p:cNvCxnSpPr/>
          <p:nvPr/>
        </p:nvCxnSpPr>
        <p:spPr>
          <a:xfrm>
            <a:off x="8169057" y="1449049"/>
            <a:ext cx="0" cy="490791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3C80A7-B934-427C-8B2D-3E4CE9A821D1}"/>
              </a:ext>
            </a:extLst>
          </p:cNvPr>
          <p:cNvSpPr txBox="1"/>
          <p:nvPr/>
        </p:nvSpPr>
        <p:spPr>
          <a:xfrm>
            <a:off x="400640" y="3334777"/>
            <a:ext cx="34532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/>
            <a:r>
              <a:rPr lang="en-US" sz="2000" dirty="0">
                <a:solidFill>
                  <a:srgbClr val="1A1A1A"/>
                </a:solidFill>
                <a:latin typeface="Segoe UI"/>
              </a:rPr>
              <a:t>Uses </a:t>
            </a:r>
            <a:r>
              <a:rPr lang="en-US" sz="2000" b="1" dirty="0" err="1">
                <a:solidFill>
                  <a:schemeClr val="accent1"/>
                </a:solidFill>
                <a:latin typeface="Segoe UI"/>
              </a:rPr>
              <a:t>EventProcessorHost</a:t>
            </a:r>
            <a:r>
              <a:rPr lang="en-US" sz="2000" dirty="0">
                <a:solidFill>
                  <a:srgbClr val="1A1A1A"/>
                </a:solidFill>
                <a:latin typeface="Segoe UI"/>
              </a:rPr>
              <a:t> to read data in near real-time from Event Hubs/IoT Hub</a:t>
            </a:r>
            <a:br>
              <a:rPr lang="en-US" sz="2400" dirty="0">
                <a:solidFill>
                  <a:srgbClr val="1A1A1A"/>
                </a:solidFill>
                <a:latin typeface="Segoe UI"/>
              </a:rPr>
            </a:br>
            <a:br>
              <a:rPr lang="en-US" sz="2000" dirty="0">
                <a:solidFill>
                  <a:srgbClr val="1A1A1A"/>
                </a:solidFill>
                <a:latin typeface="Segoe UI"/>
              </a:rPr>
            </a:br>
            <a:r>
              <a:rPr lang="en-US" sz="2000" dirty="0">
                <a:solidFill>
                  <a:srgbClr val="1A1A1A"/>
                </a:solidFill>
                <a:latin typeface="Segoe UI"/>
              </a:rPr>
              <a:t>Good for enriching streaming data where velocity around 100,000 events/second or less</a:t>
            </a:r>
          </a:p>
          <a:p>
            <a:pPr lvl="0" defTabSz="914367"/>
            <a:endParaRPr lang="en-US" sz="2000" dirty="0">
              <a:solidFill>
                <a:srgbClr val="1A1A1A"/>
              </a:solidFill>
              <a:latin typeface="Segoe UI"/>
            </a:endParaRPr>
          </a:p>
          <a:p>
            <a:pPr lvl="0" defTabSz="914367"/>
            <a:r>
              <a:rPr lang="en-US" sz="2000" dirty="0">
                <a:solidFill>
                  <a:schemeClr val="accent1"/>
                </a:solidFill>
                <a:latin typeface="Segoe UI"/>
              </a:rPr>
              <a:t>C#, F#, Java, Node, Python, PowerShell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68E4FC-9676-483F-91B1-4736FCD33C0D}"/>
              </a:ext>
            </a:extLst>
          </p:cNvPr>
          <p:cNvSpPr txBox="1"/>
          <p:nvPr/>
        </p:nvSpPr>
        <p:spPr>
          <a:xfrm>
            <a:off x="4589540" y="3334777"/>
            <a:ext cx="3031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/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volume event-processing engine using SQL-like language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lang="en-US" sz="2000" dirty="0">
              <a:solidFill>
                <a:srgbClr val="1A1A1A"/>
              </a:solidFill>
              <a:latin typeface="Segoe UI"/>
            </a:endParaRPr>
          </a:p>
          <a:p>
            <a:pPr lvl="0" defTabSz="914367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multiple data sinks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such as Service Bus, Power BI, Cosmos DB, Event Hubs, SQL Database</a:t>
            </a:r>
          </a:p>
          <a:p>
            <a:pPr lvl="0" defTabSz="914367"/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0" defTabSz="914367"/>
            <a:r>
              <a:rPr lang="en-US" sz="2000" dirty="0">
                <a:solidFill>
                  <a:schemeClr val="accent1"/>
                </a:solidFill>
                <a:latin typeface="Segoe UI"/>
              </a:rPr>
              <a:t>SQL, C#/JavaScript UDFs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427CBB-B9C8-4731-9E00-4AAA91A950BA}"/>
              </a:ext>
            </a:extLst>
          </p:cNvPr>
          <p:cNvSpPr txBox="1"/>
          <p:nvPr/>
        </p:nvSpPr>
        <p:spPr>
          <a:xfrm>
            <a:off x="8461330" y="3334777"/>
            <a:ext cx="3031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67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Uses same query language on both cloud and edge</a:t>
            </a:r>
          </a:p>
          <a:p>
            <a:pPr lvl="0" defTabSz="914367"/>
            <a:endParaRPr lang="en-US" sz="2000" dirty="0">
              <a:solidFill>
                <a:srgbClr val="1A1A1A"/>
              </a:solidFill>
              <a:latin typeface="Segoe UI"/>
            </a:endParaRPr>
          </a:p>
          <a:p>
            <a:pPr lvl="0" defTabSz="914367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Deploys to Docker container on IoT </a:t>
            </a:r>
            <a:r>
              <a:rPr lang="en-US" sz="2000" dirty="0">
                <a:solidFill>
                  <a:srgbClr val="1A1A1A"/>
                </a:solidFill>
                <a:latin typeface="Segoe UI"/>
              </a:rPr>
              <a:t>edge device</a:t>
            </a:r>
          </a:p>
          <a:p>
            <a:pPr lvl="0" defTabSz="914367"/>
            <a:endParaRPr lang="en-US" sz="2000" dirty="0">
              <a:solidFill>
                <a:srgbClr val="1A1A1A"/>
              </a:solidFill>
              <a:latin typeface="Segoe UI"/>
            </a:endParaRPr>
          </a:p>
          <a:p>
            <a:pPr lvl="0" defTabSz="914367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Good for filtering &amp; aggregating data locally before sending to cloud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ACBCF-F350-488E-B908-AD67BAFD579B}"/>
              </a:ext>
            </a:extLst>
          </p:cNvPr>
          <p:cNvGrpSpPr/>
          <p:nvPr/>
        </p:nvGrpSpPr>
        <p:grpSpPr>
          <a:xfrm>
            <a:off x="1274123" y="1380892"/>
            <a:ext cx="1825375" cy="1685133"/>
            <a:chOff x="1274123" y="1380892"/>
            <a:chExt cx="1825375" cy="1685133"/>
          </a:xfrm>
        </p:grpSpPr>
        <p:sp>
          <p:nvSpPr>
            <p:cNvPr id="5" name="Title 3"/>
            <p:cNvSpPr txBox="1">
              <a:spLocks/>
            </p:cNvSpPr>
            <p:nvPr/>
          </p:nvSpPr>
          <p:spPr>
            <a:xfrm>
              <a:off x="1274123" y="2789026"/>
              <a:ext cx="1825375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02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65" b="0" kern="1200" cap="none" spc="-100" baseline="0">
                  <a:ln w="3175">
                    <a:noFill/>
                  </a:ln>
                  <a:gradFill flip="none" rotWithShape="1"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  <a:tileRect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marL="0" marR="0" lvl="0" indent="0" algn="ctr" defTabSz="91402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rPr>
                <a:t>Azure Functions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399BCAE-5F4B-4775-962A-61F3B1AC7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8010" y="1380892"/>
              <a:ext cx="1273758" cy="127375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08360-71EB-4E32-8AE8-E52BD163B95D}"/>
              </a:ext>
            </a:extLst>
          </p:cNvPr>
          <p:cNvGrpSpPr/>
          <p:nvPr/>
        </p:nvGrpSpPr>
        <p:grpSpPr>
          <a:xfrm>
            <a:off x="4989230" y="1279950"/>
            <a:ext cx="2232379" cy="1786074"/>
            <a:chOff x="4989230" y="1279950"/>
            <a:chExt cx="2232379" cy="1786074"/>
          </a:xfrm>
        </p:grpSpPr>
        <p:sp>
          <p:nvSpPr>
            <p:cNvPr id="8" name="Title 3"/>
            <p:cNvSpPr txBox="1">
              <a:spLocks/>
            </p:cNvSpPr>
            <p:nvPr/>
          </p:nvSpPr>
          <p:spPr>
            <a:xfrm>
              <a:off x="4989230" y="2789025"/>
              <a:ext cx="2232379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02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65" b="0" kern="1200" cap="none" spc="-100" baseline="0">
                  <a:ln w="3175">
                    <a:noFill/>
                  </a:ln>
                  <a:gradFill flip="none" rotWithShape="1"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  <a:tileRect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marL="0" marR="0" lvl="0" indent="0" algn="ctr" defTabSz="91402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rPr>
                <a:t>Stream Analytics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4BBE7C1-8C21-409F-8BDE-C1ACE7B3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9121" y="1279950"/>
              <a:ext cx="1273758" cy="12737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4933EB-1BE1-44DF-BC8D-3A4F92C93F79}"/>
              </a:ext>
            </a:extLst>
          </p:cNvPr>
          <p:cNvGrpSpPr/>
          <p:nvPr/>
        </p:nvGrpSpPr>
        <p:grpSpPr>
          <a:xfrm>
            <a:off x="8861020" y="1279950"/>
            <a:ext cx="2232379" cy="2063073"/>
            <a:chOff x="4989230" y="1279950"/>
            <a:chExt cx="2232379" cy="2063073"/>
          </a:xfrm>
        </p:grpSpPr>
        <p:sp>
          <p:nvSpPr>
            <p:cNvPr id="26" name="Title 3">
              <a:extLst>
                <a:ext uri="{FF2B5EF4-FFF2-40B4-BE49-F238E27FC236}">
                  <a16:creationId xmlns:a16="http://schemas.microsoft.com/office/drawing/2014/main" id="{B4B4802C-839C-4915-BBFE-04872331F74B}"/>
                </a:ext>
              </a:extLst>
            </p:cNvPr>
            <p:cNvSpPr txBox="1">
              <a:spLocks/>
            </p:cNvSpPr>
            <p:nvPr/>
          </p:nvSpPr>
          <p:spPr>
            <a:xfrm>
              <a:off x="4989230" y="2789025"/>
              <a:ext cx="2232379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02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65" b="0" kern="1200" cap="none" spc="-100" baseline="0">
                  <a:ln w="3175">
                    <a:noFill/>
                  </a:ln>
                  <a:gradFill flip="none" rotWithShape="1"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  <a:tileRect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marL="0" marR="0" lvl="0" indent="0" algn="ctr" defTabSz="91402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100" normalizeH="0" baseline="0" noProof="0" dirty="0">
                  <a:ln w="3175"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rPr>
                <a:t>Stream Analytics on IoT Edge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D6786F2-1E09-415A-B8A9-4A11CF68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9121" y="1279950"/>
              <a:ext cx="1273758" cy="1273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5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5A54682-0EFF-4603-A342-7AAF3BB1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03" y="1905000"/>
            <a:ext cx="914892" cy="9148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49D6CF-D274-4906-A8AD-FD0E4EC4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24" y="1961560"/>
            <a:ext cx="914892" cy="91489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43076D-BD86-4E9E-8A24-AF542456E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889" y="3603935"/>
            <a:ext cx="914892" cy="91489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F0A481C-72CD-42AE-A1A7-8DC9612EF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045" y="3603935"/>
            <a:ext cx="914892" cy="9148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4C8521-2E21-4A32-99F9-07F3516A2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553" y="4851619"/>
            <a:ext cx="914892" cy="91489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9427B15-5017-480E-A866-E5C5A9DE82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1140" y="3787297"/>
            <a:ext cx="808741" cy="808741"/>
          </a:xfrm>
          <a:prstGeom prst="rect">
            <a:avLst/>
          </a:prstGeom>
        </p:spPr>
      </p:pic>
      <p:pic>
        <p:nvPicPr>
          <p:cNvPr id="18" name="Graphic 17" descr="Group">
            <a:extLst>
              <a:ext uri="{FF2B5EF4-FFF2-40B4-BE49-F238E27FC236}">
                <a16:creationId xmlns:a16="http://schemas.microsoft.com/office/drawing/2014/main" id="{7AF26B6F-62D7-4D54-A739-F713842ED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218" y="3742195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CEAEE7F-B665-4F94-AF8C-E877C7E74A6F}"/>
              </a:ext>
            </a:extLst>
          </p:cNvPr>
          <p:cNvSpPr/>
          <p:nvPr/>
        </p:nvSpPr>
        <p:spPr>
          <a:xfrm>
            <a:off x="1995340" y="1720392"/>
            <a:ext cx="8201319" cy="495849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F3D66-C99C-4863-926C-60F2D0A2E0F9}"/>
              </a:ext>
            </a:extLst>
          </p:cNvPr>
          <p:cNvSpPr txBox="1"/>
          <p:nvPr/>
        </p:nvSpPr>
        <p:spPr>
          <a:xfrm>
            <a:off x="144945" y="4597095"/>
            <a:ext cx="1534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Water Sensors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9E326-8ACF-4205-84FF-4589C93C4382}"/>
              </a:ext>
            </a:extLst>
          </p:cNvPr>
          <p:cNvSpPr txBox="1"/>
          <p:nvPr/>
        </p:nvSpPr>
        <p:spPr>
          <a:xfrm>
            <a:off x="2661335" y="4597095"/>
            <a:ext cx="910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IoT 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6FE0D-F158-402B-B235-4D46AB36E6DA}"/>
              </a:ext>
            </a:extLst>
          </p:cNvPr>
          <p:cNvSpPr txBox="1"/>
          <p:nvPr/>
        </p:nvSpPr>
        <p:spPr>
          <a:xfrm>
            <a:off x="3767439" y="2876452"/>
            <a:ext cx="1552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Azure Machine</a:t>
            </a:r>
            <a:br>
              <a:rPr lang="en-US" sz="1600" dirty="0"/>
            </a:br>
            <a:r>
              <a:rPr lang="en-US" sz="1600" dirty="0"/>
              <a:t>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E90ED-D4AC-4B5D-AA2C-305FE86B76C2}"/>
              </a:ext>
            </a:extLst>
          </p:cNvPr>
          <p:cNvSpPr txBox="1"/>
          <p:nvPr/>
        </p:nvSpPr>
        <p:spPr>
          <a:xfrm>
            <a:off x="6012673" y="2994088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Azure Container Instance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C10D92-6D80-4C27-B879-62AC6F8BCDC2}"/>
              </a:ext>
            </a:extLst>
          </p:cNvPr>
          <p:cNvSpPr txBox="1"/>
          <p:nvPr/>
        </p:nvSpPr>
        <p:spPr>
          <a:xfrm>
            <a:off x="5263083" y="5745439"/>
            <a:ext cx="166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Azure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A6464-C5D1-430F-92DE-605F27F50B4F}"/>
              </a:ext>
            </a:extLst>
          </p:cNvPr>
          <p:cNvSpPr txBox="1"/>
          <p:nvPr/>
        </p:nvSpPr>
        <p:spPr>
          <a:xfrm>
            <a:off x="8418921" y="4597095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 Insights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FE20C-1D73-4B99-AE9E-9E2EC471FA35}"/>
              </a:ext>
            </a:extLst>
          </p:cNvPr>
          <p:cNvSpPr txBox="1"/>
          <p:nvPr/>
        </p:nvSpPr>
        <p:spPr>
          <a:xfrm>
            <a:off x="10845646" y="4596038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Admins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6B47A1-350F-42A1-9DAB-F4314EDFFAEE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369781" y="4061381"/>
            <a:ext cx="12892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3D341-0946-4D13-A3CC-168E04CB232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73937" y="4061381"/>
            <a:ext cx="1959597" cy="11713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16AE09-F6DA-46D9-BE71-9A6D67061171}"/>
              </a:ext>
            </a:extLst>
          </p:cNvPr>
          <p:cNvCxnSpPr>
            <a:cxnSpLocks/>
          </p:cNvCxnSpPr>
          <p:nvPr/>
        </p:nvCxnSpPr>
        <p:spPr>
          <a:xfrm flipV="1">
            <a:off x="6202537" y="3386112"/>
            <a:ext cx="763871" cy="13434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D4863A-B265-48CB-83E5-F1450E3581B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658464" y="4766372"/>
            <a:ext cx="1760457" cy="47595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078E6C-A1EC-4F43-9DB9-B29D204C30E0}"/>
              </a:ext>
            </a:extLst>
          </p:cNvPr>
          <p:cNvCxnSpPr/>
          <p:nvPr/>
        </p:nvCxnSpPr>
        <p:spPr>
          <a:xfrm>
            <a:off x="5211147" y="2423719"/>
            <a:ext cx="12892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660525-73A8-4A04-979B-B210E187455E}"/>
              </a:ext>
            </a:extLst>
          </p:cNvPr>
          <p:cNvCxnSpPr/>
          <p:nvPr/>
        </p:nvCxnSpPr>
        <p:spPr>
          <a:xfrm>
            <a:off x="9479881" y="4213781"/>
            <a:ext cx="128926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83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/>
          <a:lstStyle/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The data sets – measurements of temperature, humidity, and water level</a:t>
            </a:r>
          </a:p>
          <a:p>
            <a:pPr marL="0" indent="0">
              <a:buNone/>
            </a:pPr>
            <a:endParaRPr lang="en-US" sz="3600" b="0" cap="none" dirty="0"/>
          </a:p>
          <a:p>
            <a:pPr marL="0" indent="0">
              <a:buNone/>
            </a:pPr>
            <a:r>
              <a:rPr lang="en-US" sz="3600" b="0" cap="none" dirty="0"/>
              <a:t>	Normal</a:t>
            </a:r>
          </a:p>
          <a:p>
            <a:pPr marL="0" indent="0">
              <a:buNone/>
            </a:pPr>
            <a:r>
              <a:rPr lang="en-US" sz="3600" b="0" cap="none" dirty="0"/>
              <a:t>	Gradual</a:t>
            </a:r>
          </a:p>
          <a:p>
            <a:pPr marL="0" indent="0">
              <a:buNone/>
            </a:pPr>
            <a:r>
              <a:rPr lang="en-US" sz="3600" b="0" cap="none" dirty="0"/>
              <a:t>	Sudden</a:t>
            </a:r>
            <a:endParaRPr lang="en-US" sz="3600" cap="none" dirty="0"/>
          </a:p>
          <a:p>
            <a:pPr marL="0" indent="0">
              <a:buNone/>
            </a:pPr>
            <a:endParaRPr lang="en-US" sz="3600" cap="none" dirty="0"/>
          </a:p>
        </p:txBody>
      </p:sp>
    </p:spTree>
    <p:extLst>
      <p:ext uri="{BB962C8B-B14F-4D97-AF65-F5344CB8AC3E}">
        <p14:creationId xmlns:p14="http://schemas.microsoft.com/office/powerpoint/2010/main" val="240538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/>
          <a:lstStyle/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Lab 1 – Simple anomaly detection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Lab 2 – Detecting geographical anomalies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Lab 3 – Model deployment and real-time scoring</a:t>
            </a:r>
          </a:p>
        </p:txBody>
      </p:sp>
    </p:spTree>
    <p:extLst>
      <p:ext uri="{BB962C8B-B14F-4D97-AF65-F5344CB8AC3E}">
        <p14:creationId xmlns:p14="http://schemas.microsoft.com/office/powerpoint/2010/main" val="118314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6C57F-FCF5-4FAE-982B-1D4DA069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332"/>
            <a:ext cx="10515600" cy="4237631"/>
          </a:xfrm>
        </p:spPr>
        <p:txBody>
          <a:bodyPr/>
          <a:lstStyle/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b="0" cap="none" dirty="0"/>
              <a:t>All materials available in the Day2 folder at</a:t>
            </a:r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endParaRPr lang="en-US" b="0" cap="none" dirty="0"/>
          </a:p>
          <a:p>
            <a:pPr marL="0" indent="0">
              <a:buNone/>
            </a:pPr>
            <a:r>
              <a:rPr lang="en-US" sz="3600" cap="none" dirty="0"/>
              <a:t>https://github.com/solliancenet/IoTLabs </a:t>
            </a:r>
          </a:p>
          <a:p>
            <a:pPr marL="0" indent="0">
              <a:buNone/>
            </a:pPr>
            <a:endParaRPr lang="en-US" sz="3600" cap="none" dirty="0"/>
          </a:p>
          <a:p>
            <a:pPr marL="0" indent="0">
              <a:buNone/>
            </a:pPr>
            <a:endParaRPr lang="en-US" sz="3600" cap="none" dirty="0"/>
          </a:p>
        </p:txBody>
      </p:sp>
    </p:spTree>
    <p:extLst>
      <p:ext uri="{BB962C8B-B14F-4D97-AF65-F5344CB8AC3E}">
        <p14:creationId xmlns:p14="http://schemas.microsoft.com/office/powerpoint/2010/main" val="419516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2E2EE4-C3CF-4642-B77D-F9D22D650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92" y="0"/>
            <a:ext cx="11535508" cy="6447126"/>
          </a:xfrm>
        </p:spPr>
      </p:pic>
    </p:spTree>
    <p:extLst>
      <p:ext uri="{BB962C8B-B14F-4D97-AF65-F5344CB8AC3E}">
        <p14:creationId xmlns:p14="http://schemas.microsoft.com/office/powerpoint/2010/main" val="309318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6213-0EEA-4EE6-AAC1-2CC3B296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The difficult problem of anomaly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C9659D-F2FD-4553-A082-BFBE72A5BEDD}"/>
              </a:ext>
            </a:extLst>
          </p:cNvPr>
          <p:cNvSpPr/>
          <p:nvPr/>
        </p:nvSpPr>
        <p:spPr>
          <a:xfrm>
            <a:off x="1945037" y="3215472"/>
            <a:ext cx="8524068" cy="31853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/>
              <a:t>All cases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7FAD9-09E8-4022-A12E-1075AA2C2F7B}"/>
              </a:ext>
            </a:extLst>
          </p:cNvPr>
          <p:cNvSpPr/>
          <p:nvPr/>
        </p:nvSpPr>
        <p:spPr>
          <a:xfrm>
            <a:off x="4285281" y="5200533"/>
            <a:ext cx="3843579" cy="532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Anomalies</a:t>
            </a:r>
          </a:p>
        </p:txBody>
      </p:sp>
    </p:spTree>
    <p:extLst>
      <p:ext uri="{BB962C8B-B14F-4D97-AF65-F5344CB8AC3E}">
        <p14:creationId xmlns:p14="http://schemas.microsoft.com/office/powerpoint/2010/main" val="171582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6B025-A31A-234A-9DAA-0A0BCB70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598"/>
            <a:ext cx="10515600" cy="658065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Using a deep learning autoencoder for anomaly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9409B-07D3-6D44-A28B-D24349A6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4" y="2503113"/>
            <a:ext cx="641604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637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olliance Palette">
      <a:dk1>
        <a:srgbClr val="000000"/>
      </a:dk1>
      <a:lt1>
        <a:srgbClr val="FEFFFE"/>
      </a:lt1>
      <a:dk2>
        <a:srgbClr val="6D6D71"/>
      </a:dk2>
      <a:lt2>
        <a:srgbClr val="E7E6E6"/>
      </a:lt2>
      <a:accent1>
        <a:srgbClr val="0077C7"/>
      </a:accent1>
      <a:accent2>
        <a:srgbClr val="008FD9"/>
      </a:accent2>
      <a:accent3>
        <a:srgbClr val="7DCBED"/>
      </a:accent3>
      <a:accent4>
        <a:srgbClr val="44C966"/>
      </a:accent4>
      <a:accent5>
        <a:srgbClr val="9CE89F"/>
      </a:accent5>
      <a:accent6>
        <a:srgbClr val="EDE100"/>
      </a:accent6>
      <a:hlink>
        <a:srgbClr val="008FD9"/>
      </a:hlink>
      <a:folHlink>
        <a:srgbClr val="FFF4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_anomalies" id="{48DA6162-18AC-3E4F-84A4-17C41537EFF5}" vid="{34FB66B3-B577-7642-A406-22464A1FF2F4}"/>
    </a:ext>
  </a:extLst>
</a:theme>
</file>

<file path=ppt/theme/theme2.xml><?xml version="1.0" encoding="utf-8"?>
<a:theme xmlns:a="http://schemas.openxmlformats.org/drawingml/2006/main" name="Office Theme">
  <a:themeElements>
    <a:clrScheme name="Solliance Palette">
      <a:dk1>
        <a:srgbClr val="000000"/>
      </a:dk1>
      <a:lt1>
        <a:srgbClr val="FEFFFE"/>
      </a:lt1>
      <a:dk2>
        <a:srgbClr val="6D6D71"/>
      </a:dk2>
      <a:lt2>
        <a:srgbClr val="E7E6E6"/>
      </a:lt2>
      <a:accent1>
        <a:srgbClr val="0077C7"/>
      </a:accent1>
      <a:accent2>
        <a:srgbClr val="008FD9"/>
      </a:accent2>
      <a:accent3>
        <a:srgbClr val="7DCBED"/>
      </a:accent3>
      <a:accent4>
        <a:srgbClr val="44C966"/>
      </a:accent4>
      <a:accent5>
        <a:srgbClr val="9CE89F"/>
      </a:accent5>
      <a:accent6>
        <a:srgbClr val="EDE100"/>
      </a:accent6>
      <a:hlink>
        <a:srgbClr val="008FD9"/>
      </a:hlink>
      <a:folHlink>
        <a:srgbClr val="FFF4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_anomalies" id="{48DA6162-18AC-3E4F-84A4-17C41537EFF5}" vid="{F802C2D4-1515-AE44-BD82-D015AFDA572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559</TotalTime>
  <Words>1169</Words>
  <Application>Microsoft Office PowerPoint</Application>
  <PresentationFormat>Widescreen</PresentationFormat>
  <Paragraphs>224</Paragraphs>
  <Slides>34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Catamaran</vt:lpstr>
      <vt:lpstr>Helvetica Neue</vt:lpstr>
      <vt:lpstr>Montserrat Semi</vt:lpstr>
      <vt:lpstr>Segoe UI</vt:lpstr>
      <vt:lpstr>Segoe UI Light</vt:lpstr>
      <vt:lpstr>Segoe UI Semibold</vt:lpstr>
      <vt:lpstr>Segoe UI Semilight</vt:lpstr>
      <vt:lpstr>Wingdings</vt:lpstr>
      <vt:lpstr>Custom Design</vt:lpstr>
      <vt:lpstr>Office Theme</vt:lpstr>
      <vt:lpstr>1_Office Theme</vt:lpstr>
      <vt:lpstr>MODERN IOT: THE JOURNEY FROM REACTIVE TO PREDICTIVE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difficult problem of anomaly detection</vt:lpstr>
      <vt:lpstr>Using a deep learning autoencoder for anomaly detection</vt:lpstr>
      <vt:lpstr>PowerPoint Presentation</vt:lpstr>
      <vt:lpstr>PowerPoint Presentation</vt:lpstr>
      <vt:lpstr>LAB 0: SETTING UP THE ENVIRONMENT</vt:lpstr>
      <vt:lpstr>LAB 1: Simple ANOMALY DETECTION</vt:lpstr>
      <vt:lpstr>LAB 2: Detecting Geographical Anomalies</vt:lpstr>
      <vt:lpstr>Polk County, Iowa</vt:lpstr>
      <vt:lpstr>PowerPoint Presentation</vt:lpstr>
      <vt:lpstr>Part I: Proximity Based clusters</vt:lpstr>
      <vt:lpstr>PowerPoint Presentation</vt:lpstr>
      <vt:lpstr>PowerPoint Presentation</vt:lpstr>
      <vt:lpstr>Part ii: Anomaly detection</vt:lpstr>
      <vt:lpstr>Model Input features</vt:lpstr>
      <vt:lpstr>Model architecture</vt:lpstr>
      <vt:lpstr>Model training</vt:lpstr>
      <vt:lpstr>Model training - hyperparameter tuning</vt:lpstr>
      <vt:lpstr>criteria for anomalies</vt:lpstr>
      <vt:lpstr>criteria for anomalies</vt:lpstr>
      <vt:lpstr>Lab 3: Deploying the model for real-time scoring</vt:lpstr>
      <vt:lpstr>Azure Machine Learning service</vt:lpstr>
      <vt:lpstr>Simplify machine learning for any skill level</vt:lpstr>
      <vt:lpstr>Deploying a trained model – the traditional way</vt:lpstr>
      <vt:lpstr>Deploying with Azure Machine Learning</vt:lpstr>
      <vt:lpstr>Deploy machine learning models at scale </vt:lpstr>
      <vt:lpstr>Process streams using serverless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Geographical Anomalies</dc:title>
  <dc:creator>Jitendra Shirolkar</dc:creator>
  <cp:lastModifiedBy>Ciprian Jichici</cp:lastModifiedBy>
  <cp:revision>21</cp:revision>
  <dcterms:created xsi:type="dcterms:W3CDTF">2019-11-11T21:49:17Z</dcterms:created>
  <dcterms:modified xsi:type="dcterms:W3CDTF">2019-11-18T16:55:26Z</dcterms:modified>
</cp:coreProperties>
</file>